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  <p:sldMasterId id="2147483863" r:id="rId2"/>
    <p:sldMasterId id="2147483864" r:id="rId3"/>
  </p:sldMasterIdLst>
  <p:notesMasterIdLst>
    <p:notesMasterId r:id="rId62"/>
  </p:notesMasterIdLst>
  <p:sldIdLst>
    <p:sldId id="256" r:id="rId4"/>
    <p:sldId id="257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61" r:id="rId15"/>
    <p:sldId id="275" r:id="rId16"/>
    <p:sldId id="262" r:id="rId17"/>
    <p:sldId id="263" r:id="rId18"/>
    <p:sldId id="264" r:id="rId19"/>
    <p:sldId id="288" r:id="rId20"/>
    <p:sldId id="289" r:id="rId21"/>
    <p:sldId id="290" r:id="rId22"/>
    <p:sldId id="265" r:id="rId23"/>
    <p:sldId id="267" r:id="rId24"/>
    <p:sldId id="276" r:id="rId25"/>
    <p:sldId id="277" r:id="rId26"/>
    <p:sldId id="268" r:id="rId27"/>
    <p:sldId id="269" r:id="rId28"/>
    <p:sldId id="270" r:id="rId29"/>
    <p:sldId id="317" r:id="rId30"/>
    <p:sldId id="278" r:id="rId31"/>
    <p:sldId id="271" r:id="rId32"/>
    <p:sldId id="272" r:id="rId33"/>
    <p:sldId id="273" r:id="rId34"/>
    <p:sldId id="274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</p:sldIdLst>
  <p:sldSz cx="9910763" cy="6861175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  <p15:guide id="3" pos="6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>
        <a:alpha val="100000"/>
      </a:srgbClr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0"/>
    <p:restoredTop sz="90229"/>
  </p:normalViewPr>
  <p:slideViewPr>
    <p:cSldViewPr>
      <p:cViewPr varScale="1">
        <p:scale>
          <a:sx n="98" d="100"/>
          <a:sy n="98" d="100"/>
        </p:scale>
        <p:origin x="144" y="84"/>
      </p:cViewPr>
      <p:guideLst>
        <p:guide orient="horz" pos="2160"/>
        <p:guide pos="3120"/>
        <p:guide pos="6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13" cy="36013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2018-05-31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3" y="685800"/>
            <a:ext cx="495299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7992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6305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7819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8487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8359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2962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8008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0898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1281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969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0387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4514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7650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85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4983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7593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9923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2576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525" y="1600930"/>
            <a:ext cx="4377141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7841" y="1600930"/>
            <a:ext cx="4377141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94255" y="3986037"/>
            <a:ext cx="4377141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5036571" y="3986037"/>
            <a:ext cx="4377141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 lvl="0"/>
              <a:t>2018-05-31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25856" y="6327457"/>
            <a:ext cx="730602" cy="152485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ko-KR" sz="1800" b="0" i="0">
                <a:solidFill>
                  <a:schemeClr val="tx1"/>
                </a:solidFill>
                <a:latin typeface="Trebuchet MS"/>
                <a:ea typeface="가는각진제목체"/>
                <a:sym typeface="Wingdings"/>
              </a:rPr>
              <a:pPr marL="0" lvl="0" indent="0"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lang="ko-KR" sz="1800" b="0" i="0">
              <a:solidFill>
                <a:schemeClr val="tx1"/>
              </a:solidFill>
              <a:latin typeface="Trebuchet MS"/>
              <a:ea typeface="가는각진제목체"/>
              <a:sym typeface="Wingdings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525" y="274763"/>
            <a:ext cx="8919457" cy="1143521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525" y="1600930"/>
            <a:ext cx="8919457" cy="45280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525" y="1600930"/>
            <a:ext cx="8919457" cy="452802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525" y="274763"/>
            <a:ext cx="8919457" cy="1143521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525" y="274763"/>
            <a:ext cx="8919457" cy="1143521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525" y="274763"/>
            <a:ext cx="8919457" cy="1143521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525" y="274763"/>
            <a:ext cx="8919457" cy="1143521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525" y="1600930"/>
            <a:ext cx="4377141" cy="2197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7841" y="1600930"/>
            <a:ext cx="4377141" cy="2197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94255" y="3986037"/>
            <a:ext cx="4377141" cy="2197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5036571" y="3986037"/>
            <a:ext cx="4377141" cy="2197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 lvl="0"/>
              <a:t>2018-05-31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25856" y="6327457"/>
            <a:ext cx="730602" cy="152485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ko-KR" sz="1800" b="0" i="0">
                <a:solidFill>
                  <a:schemeClr val="tx1"/>
                </a:solidFill>
                <a:latin typeface="Trebuchet MS"/>
                <a:ea typeface="가는각진제목체"/>
                <a:sym typeface="Wingdings"/>
              </a:rPr>
              <a:pPr marL="0" lvl="0" indent="0"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lang="ko-KR" sz="1800" b="0" i="0">
              <a:solidFill>
                <a:schemeClr val="tx1"/>
              </a:solidFill>
              <a:latin typeface="Trebuchet MS"/>
              <a:ea typeface="가는각진제목체"/>
              <a:sym typeface="Wingding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1"/>
          <p:cNvSpPr>
            <a:spLocks noChangeArrowheads="1"/>
          </p:cNvSpPr>
          <p:nvPr userDrawn="1"/>
        </p:nvSpPr>
        <p:spPr bwMode="auto">
          <a:xfrm>
            <a:off x="941841" y="476471"/>
            <a:ext cx="6662764" cy="16041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800" smtClean="0">
              <a:solidFill>
                <a:srgbClr val="000000"/>
              </a:solidFill>
              <a:ea typeface="가는각진제목체" panose="02030600000101010101" pitchFamily="18" charset="-127"/>
            </a:endParaRPr>
          </a:p>
        </p:txBody>
      </p:sp>
      <p:sp>
        <p:nvSpPr>
          <p:cNvPr id="6" name="Rectangle 60"/>
          <p:cNvSpPr>
            <a:spLocks noChangeArrowheads="1"/>
          </p:cNvSpPr>
          <p:nvPr userDrawn="1"/>
        </p:nvSpPr>
        <p:spPr bwMode="auto">
          <a:xfrm>
            <a:off x="88943" y="476471"/>
            <a:ext cx="852898" cy="163589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800" smtClean="0">
                <a:solidFill>
                  <a:srgbClr val="FFFFFF"/>
                </a:solidFill>
                <a:ea typeface="가는각진제목체" panose="02030600000101010101" pitchFamily="18" charset="-127"/>
              </a:rPr>
              <a:t>Screen NAME</a:t>
            </a:r>
          </a:p>
        </p:txBody>
      </p:sp>
      <p:sp>
        <p:nvSpPr>
          <p:cNvPr id="7" name="Rectangle 61"/>
          <p:cNvSpPr>
            <a:spLocks noChangeArrowheads="1"/>
          </p:cNvSpPr>
          <p:nvPr userDrawn="1"/>
        </p:nvSpPr>
        <p:spPr bwMode="auto">
          <a:xfrm>
            <a:off x="943429" y="636883"/>
            <a:ext cx="6661176" cy="1635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ko-KR" sz="800" smtClean="0">
              <a:solidFill>
                <a:srgbClr val="000000"/>
              </a:solidFill>
              <a:ea typeface="가는각진제목체" panose="02030600000101010101" pitchFamily="18" charset="-127"/>
            </a:endParaRPr>
          </a:p>
        </p:txBody>
      </p:sp>
      <p:sp>
        <p:nvSpPr>
          <p:cNvPr id="8" name="Rectangle 60"/>
          <p:cNvSpPr>
            <a:spLocks noChangeArrowheads="1"/>
          </p:cNvSpPr>
          <p:nvPr userDrawn="1"/>
        </p:nvSpPr>
        <p:spPr bwMode="auto">
          <a:xfrm>
            <a:off x="88943" y="636883"/>
            <a:ext cx="852898" cy="163588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800" smtClean="0">
                <a:solidFill>
                  <a:srgbClr val="FFFFFF"/>
                </a:solidFill>
                <a:ea typeface="가는각진제목체" panose="02030600000101010101" pitchFamily="18" charset="-127"/>
              </a:rPr>
              <a:t>Path</a:t>
            </a:r>
          </a:p>
        </p:txBody>
      </p:sp>
      <p:sp>
        <p:nvSpPr>
          <p:cNvPr id="9" name="Rectangle 61"/>
          <p:cNvSpPr>
            <a:spLocks noChangeArrowheads="1"/>
          </p:cNvSpPr>
          <p:nvPr userDrawn="1"/>
        </p:nvSpPr>
        <p:spPr bwMode="auto">
          <a:xfrm>
            <a:off x="8216087" y="476471"/>
            <a:ext cx="1607322" cy="16041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ko-KR" sz="800" smtClean="0">
              <a:solidFill>
                <a:srgbClr val="000000"/>
              </a:solidFill>
              <a:ea typeface="가는각진제목체" panose="02030600000101010101" pitchFamily="18" charset="-127"/>
            </a:endParaRPr>
          </a:p>
        </p:txBody>
      </p:sp>
      <p:sp>
        <p:nvSpPr>
          <p:cNvPr id="10" name="Rectangle 61"/>
          <p:cNvSpPr>
            <a:spLocks noChangeArrowheads="1"/>
          </p:cNvSpPr>
          <p:nvPr userDrawn="1"/>
        </p:nvSpPr>
        <p:spPr bwMode="auto">
          <a:xfrm>
            <a:off x="8216087" y="636883"/>
            <a:ext cx="1607322" cy="1635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800" b="0" dirty="0" smtClean="0">
                <a:solidFill>
                  <a:srgbClr val="000000"/>
                </a:solidFill>
                <a:ea typeface="가는각진제목체" panose="02030600000101010101" pitchFamily="18" charset="-127"/>
              </a:rPr>
              <a:t>류환욱</a:t>
            </a:r>
            <a:endParaRPr lang="ko-KR" altLang="ko-KR" sz="800" b="0" dirty="0" smtClean="0">
              <a:solidFill>
                <a:srgbClr val="000000"/>
              </a:solidFill>
              <a:ea typeface="가는각진제목체" panose="02030600000101010101" pitchFamily="18" charset="-127"/>
            </a:endParaRPr>
          </a:p>
        </p:txBody>
      </p:sp>
      <p:sp>
        <p:nvSpPr>
          <p:cNvPr id="12" name="Rectangle 60"/>
          <p:cNvSpPr>
            <a:spLocks noChangeArrowheads="1"/>
          </p:cNvSpPr>
          <p:nvPr userDrawn="1"/>
        </p:nvSpPr>
        <p:spPr bwMode="auto">
          <a:xfrm>
            <a:off x="3824538" y="476471"/>
            <a:ext cx="852898" cy="163589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800" smtClean="0">
                <a:solidFill>
                  <a:srgbClr val="FFFFFF"/>
                </a:solidFill>
                <a:ea typeface="가는각진제목체" panose="02030600000101010101" pitchFamily="18" charset="-127"/>
              </a:rPr>
              <a:t>Screen ID</a:t>
            </a:r>
          </a:p>
        </p:txBody>
      </p:sp>
      <p:sp>
        <p:nvSpPr>
          <p:cNvPr id="13" name="Rectangle 60"/>
          <p:cNvSpPr>
            <a:spLocks noChangeArrowheads="1"/>
          </p:cNvSpPr>
          <p:nvPr userDrawn="1"/>
        </p:nvSpPr>
        <p:spPr bwMode="auto">
          <a:xfrm>
            <a:off x="7599841" y="476471"/>
            <a:ext cx="849720" cy="163589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800" smtClean="0">
                <a:solidFill>
                  <a:srgbClr val="FFFFFF"/>
                </a:solidFill>
                <a:ea typeface="가는각진제목체" panose="02030600000101010101" pitchFamily="18" charset="-127"/>
              </a:rPr>
              <a:t>PAGE</a:t>
            </a:r>
          </a:p>
        </p:txBody>
      </p:sp>
      <p:sp>
        <p:nvSpPr>
          <p:cNvPr id="14" name="Rectangle 60"/>
          <p:cNvSpPr>
            <a:spLocks noChangeArrowheads="1"/>
          </p:cNvSpPr>
          <p:nvPr userDrawn="1"/>
        </p:nvSpPr>
        <p:spPr bwMode="auto">
          <a:xfrm>
            <a:off x="7599841" y="636883"/>
            <a:ext cx="849720" cy="163588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800" smtClean="0">
                <a:solidFill>
                  <a:srgbClr val="FFFFFF"/>
                </a:solidFill>
                <a:ea typeface="가는각진제목체" panose="02030600000101010101" pitchFamily="18" charset="-127"/>
              </a:rPr>
              <a:t>WRITER</a:t>
            </a:r>
          </a:p>
        </p:txBody>
      </p:sp>
      <p:sp>
        <p:nvSpPr>
          <p:cNvPr id="18" name="직사각형 17"/>
          <p:cNvSpPr/>
          <p:nvPr userDrawn="1"/>
        </p:nvSpPr>
        <p:spPr>
          <a:xfrm rot="5400000">
            <a:off x="-451033" y="2104391"/>
            <a:ext cx="3818117" cy="2293452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endParaRPr lang="ko-KR" altLang="en-US" sz="1801">
              <a:latin typeface="+mn-ea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7606193" y="811589"/>
          <a:ext cx="2223568" cy="5476235"/>
        </p:xfrm>
        <a:graphic>
          <a:graphicData uri="http://schemas.openxmlformats.org/drawingml/2006/table">
            <a:tbl>
              <a:tblPr/>
              <a:tblGrid>
                <a:gridCol w="778602"/>
                <a:gridCol w="1444966"/>
              </a:tblGrid>
              <a:tr h="2432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84478" marR="84478" marT="44822" marB="448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89F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3300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78" marR="84478" marT="44822" marB="448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텍스트 개체 틀 41"/>
          <p:cNvSpPr>
            <a:spLocks noGrp="1"/>
          </p:cNvSpPr>
          <p:nvPr>
            <p:ph type="body" sz="quarter" idx="13"/>
          </p:nvPr>
        </p:nvSpPr>
        <p:spPr>
          <a:xfrm>
            <a:off x="940320" y="636883"/>
            <a:ext cx="6657932" cy="1635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800" kern="1200" baseline="0" dirty="0">
                <a:solidFill>
                  <a:prstClr val="black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제목 42"/>
          <p:cNvSpPr>
            <a:spLocks noGrp="1"/>
          </p:cNvSpPr>
          <p:nvPr>
            <p:ph type="title"/>
          </p:nvPr>
        </p:nvSpPr>
        <p:spPr>
          <a:xfrm>
            <a:off x="4679024" y="476472"/>
            <a:ext cx="2920817" cy="160411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>
            <a:lvl1pPr marL="0" indent="0"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800" b="0" kern="1200" baseline="0" dirty="0">
                <a:solidFill>
                  <a:prstClr val="black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텍스트 개체 틀 41"/>
          <p:cNvSpPr>
            <a:spLocks noGrp="1"/>
          </p:cNvSpPr>
          <p:nvPr>
            <p:ph type="body" sz="quarter" idx="14"/>
          </p:nvPr>
        </p:nvSpPr>
        <p:spPr>
          <a:xfrm>
            <a:off x="940320" y="476472"/>
            <a:ext cx="2885807" cy="16041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>
            <a:lvl1pPr marL="228714" marR="0" indent="-228714" algn="l" defTabSz="914857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kumimoji="1" lang="ko-KR" altLang="en-US" sz="800" kern="1200" baseline="0">
                <a:solidFill>
                  <a:prstClr val="black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1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</p:txBody>
      </p:sp>
      <p:sp>
        <p:nvSpPr>
          <p:cNvPr id="20" name="Rectangle 7"/>
          <p:cNvSpPr>
            <a:spLocks noGrp="1" noChangeArrowheads="1"/>
          </p:cNvSpPr>
          <p:nvPr>
            <p:ph type="sldNum" sz="quarter" idx="15"/>
          </p:nvPr>
        </p:nvSpPr>
        <p:spPr>
          <a:xfrm>
            <a:off x="9026101" y="6327528"/>
            <a:ext cx="730601" cy="15247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/>
            </a:lvl1pPr>
          </a:lstStyle>
          <a:p>
            <a:pPr>
              <a:defRPr/>
            </a:pPr>
            <a:fld id="{27E65207-33F3-4008-BF57-FDD3EB8E79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4571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525" y="1600930"/>
            <a:ext cx="4377141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7841" y="1600930"/>
            <a:ext cx="4377141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94255" y="3986037"/>
            <a:ext cx="4377141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5036571" y="3986037"/>
            <a:ext cx="4377141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 lvl="0"/>
              <a:t>2018-05-31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2018-05-31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525" y="274763"/>
            <a:ext cx="8919457" cy="114352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525" y="1600930"/>
            <a:ext cx="8919457" cy="45280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525" y="6359250"/>
            <a:ext cx="2312451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6090" y="6359250"/>
            <a:ext cx="3138327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02530" y="6359250"/>
            <a:ext cx="2312451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2050" name="직사각형 2049"/>
          <p:cNvSpPr/>
          <p:nvPr/>
        </p:nvSpPr>
        <p:spPr>
          <a:xfrm>
            <a:off x="0" y="0"/>
            <a:ext cx="9910508" cy="1774048"/>
          </a:xfrm>
          <a:prstGeom prst="rect">
            <a:avLst/>
          </a:prstGeom>
          <a:solidFill>
            <a:srgbClr val="4156A6"/>
          </a:solidFill>
          <a:ln w="25400" cap="flat" cmpd="sng" algn="ctr">
            <a:noFill/>
            <a:prstDash val="solid"/>
            <a:round/>
          </a:ln>
        </p:spPr>
      </p:sp>
      <p:pic>
        <p:nvPicPr>
          <p:cNvPr id="2051" name="그림 2050"/>
          <p:cNvPicPr/>
          <p:nvPr/>
        </p:nvPicPr>
        <p:blipFill rotWithShape="1">
          <a:blip r:embed="rId14" cstate="print">
            <a:lum/>
          </a:blip>
          <a:stretch>
            <a:fillRect/>
          </a:stretch>
        </p:blipFill>
        <p:spPr>
          <a:xfrm>
            <a:off x="3816496" y="366892"/>
            <a:ext cx="2277513" cy="10387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2052" name="직선 연결선 2051"/>
          <p:cNvCxnSpPr/>
          <p:nvPr/>
        </p:nvCxnSpPr>
        <p:spPr>
          <a:xfrm>
            <a:off x="1713690" y="6456101"/>
            <a:ext cx="7852146" cy="0"/>
          </a:xfrm>
          <a:prstGeom prst="line">
            <a:avLst/>
          </a:prstGeom>
          <a:ln w="57175" cap="flat" cmpd="sng" algn="ctr">
            <a:solidFill>
              <a:srgbClr val="DDDDDD"/>
            </a:solidFill>
            <a:prstDash val="solid"/>
            <a:round/>
          </a:ln>
        </p:spPr>
      </p:cxnSp>
      <p:pic>
        <p:nvPicPr>
          <p:cNvPr id="2053" name="그림 2052"/>
          <p:cNvPicPr/>
          <p:nvPr/>
        </p:nvPicPr>
        <p:blipFill rotWithShape="1">
          <a:blip r:embed="rId15" cstate="print">
            <a:lum/>
          </a:blip>
          <a:stretch>
            <a:fillRect/>
          </a:stretch>
        </p:blipFill>
        <p:spPr>
          <a:xfrm>
            <a:off x="30150" y="6300489"/>
            <a:ext cx="1585046" cy="31128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525" y="274763"/>
            <a:ext cx="8919457" cy="114352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525" y="1600930"/>
            <a:ext cx="8919457" cy="45280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525" y="6359250"/>
            <a:ext cx="2312451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6090" y="6359250"/>
            <a:ext cx="3138327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025856" y="6327457"/>
            <a:ext cx="730602" cy="1524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ko-KR" sz="1800" b="0" i="0">
                <a:solidFill>
                  <a:schemeClr val="tx1"/>
                </a:solidFill>
                <a:latin typeface="Trebuchet MS"/>
                <a:ea typeface="가는각진제목체"/>
                <a:sym typeface="Wingdings"/>
              </a:rPr>
              <a:pPr marL="0" lvl="0" indent="0"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lang="ko-KR" sz="1800" b="0" i="0">
              <a:solidFill>
                <a:schemeClr val="tx1"/>
              </a:solidFill>
              <a:latin typeface="Trebuchet MS"/>
              <a:ea typeface="가는각진제목체"/>
              <a:sym typeface="Wingdings"/>
            </a:endParaRPr>
          </a:p>
        </p:txBody>
      </p:sp>
      <p:sp>
        <p:nvSpPr>
          <p:cNvPr id="7170" name="직사각형 7169"/>
          <p:cNvSpPr/>
          <p:nvPr/>
        </p:nvSpPr>
        <p:spPr>
          <a:xfrm>
            <a:off x="0" y="0"/>
            <a:ext cx="9910508" cy="452655"/>
          </a:xfrm>
          <a:prstGeom prst="rect">
            <a:avLst/>
          </a:prstGeom>
          <a:solidFill>
            <a:srgbClr val="4156A6"/>
          </a:solidFill>
          <a:ln w="25400" cap="flat" cmpd="sng" algn="ctr">
            <a:noFill/>
            <a:prstDash val="solid"/>
            <a:round/>
          </a:ln>
        </p:spPr>
      </p:sp>
      <p:pic>
        <p:nvPicPr>
          <p:cNvPr id="7171" name="그림 7170"/>
          <p:cNvPicPr/>
          <p:nvPr/>
        </p:nvPicPr>
        <p:blipFill rotWithShape="1">
          <a:blip r:embed="rId14" cstate="print">
            <a:lum/>
          </a:blip>
          <a:stretch>
            <a:fillRect/>
          </a:stretch>
        </p:blipFill>
        <p:spPr>
          <a:xfrm>
            <a:off x="9003634" y="31770"/>
            <a:ext cx="849698" cy="38911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7172" name="직선 연결선 7171"/>
          <p:cNvCxnSpPr/>
          <p:nvPr/>
        </p:nvCxnSpPr>
        <p:spPr>
          <a:xfrm>
            <a:off x="1569189" y="6689603"/>
            <a:ext cx="7996647" cy="0"/>
          </a:xfrm>
          <a:prstGeom prst="line">
            <a:avLst/>
          </a:prstGeom>
          <a:ln w="57175" cap="flat" cmpd="sng" algn="ctr">
            <a:solidFill>
              <a:srgbClr val="DDDDDD"/>
            </a:solidFill>
            <a:prstDash val="solid"/>
            <a:round/>
          </a:ln>
        </p:spPr>
      </p:cxnSp>
      <p:pic>
        <p:nvPicPr>
          <p:cNvPr id="7173" name="그림 7172"/>
          <p:cNvPicPr/>
          <p:nvPr/>
        </p:nvPicPr>
        <p:blipFill rotWithShape="1">
          <a:blip r:embed="rId15" cstate="print">
            <a:lum/>
          </a:blip>
          <a:stretch>
            <a:fillRect/>
          </a:stretch>
        </p:blipFill>
        <p:spPr>
          <a:xfrm>
            <a:off x="96873" y="6559340"/>
            <a:ext cx="1369076" cy="27001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525" y="6359250"/>
            <a:ext cx="2312451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6090" y="6359250"/>
            <a:ext cx="3138327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025856" y="6327457"/>
            <a:ext cx="730602" cy="1524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ko-KR" sz="1800" b="0" i="0">
                <a:solidFill>
                  <a:schemeClr val="tx1"/>
                </a:solidFill>
                <a:latin typeface="Trebuchet MS"/>
                <a:ea typeface="가는각진제목체"/>
                <a:sym typeface="Wingdings"/>
              </a:rPr>
              <a:pPr marL="0" lvl="0" indent="0"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lang="ko-KR" sz="1800" b="0" i="0">
              <a:solidFill>
                <a:schemeClr val="tx1"/>
              </a:solidFill>
              <a:latin typeface="Trebuchet MS"/>
              <a:ea typeface="가는각진제목체"/>
              <a:sym typeface="Wingdings"/>
            </a:endParaRPr>
          </a:p>
        </p:txBody>
      </p:sp>
      <p:sp>
        <p:nvSpPr>
          <p:cNvPr id="9218" name="직사각형 9217"/>
          <p:cNvSpPr/>
          <p:nvPr/>
        </p:nvSpPr>
        <p:spPr>
          <a:xfrm>
            <a:off x="0" y="0"/>
            <a:ext cx="9910508" cy="452655"/>
          </a:xfrm>
          <a:prstGeom prst="rect">
            <a:avLst/>
          </a:prstGeom>
          <a:solidFill>
            <a:srgbClr val="4156A6"/>
          </a:solidFill>
          <a:ln w="25400" cap="flat" cmpd="sng" algn="ctr">
            <a:noFill/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pic>
        <p:nvPicPr>
          <p:cNvPr id="9219" name="그림 9218"/>
          <p:cNvPicPr/>
          <p:nvPr/>
        </p:nvPicPr>
        <p:blipFill rotWithShape="1">
          <a:blip r:embed="rId15" cstate="print">
            <a:lum/>
          </a:blip>
          <a:stretch>
            <a:fillRect/>
          </a:stretch>
        </p:blipFill>
        <p:spPr>
          <a:xfrm>
            <a:off x="9003634" y="31770"/>
            <a:ext cx="849698" cy="38911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9220" name="직선 연결선 9219"/>
          <p:cNvCxnSpPr/>
          <p:nvPr/>
        </p:nvCxnSpPr>
        <p:spPr>
          <a:xfrm>
            <a:off x="1569189" y="6689603"/>
            <a:ext cx="7996647" cy="0"/>
          </a:xfrm>
          <a:prstGeom prst="line">
            <a:avLst/>
          </a:prstGeom>
          <a:ln w="57175" cap="flat" cmpd="sng" algn="ctr">
            <a:solidFill>
              <a:srgbClr val="DDDDDD"/>
            </a:solidFill>
            <a:prstDash val="solid"/>
            <a:round/>
          </a:ln>
        </p:spPr>
      </p:cxnSp>
      <p:pic>
        <p:nvPicPr>
          <p:cNvPr id="9221" name="그림 9220"/>
          <p:cNvPicPr/>
          <p:nvPr/>
        </p:nvPicPr>
        <p:blipFill rotWithShape="1">
          <a:blip r:embed="rId16" cstate="print">
            <a:lum/>
          </a:blip>
          <a:stretch>
            <a:fillRect/>
          </a:stretch>
        </p:blipFill>
        <p:spPr>
          <a:xfrm>
            <a:off x="96873" y="6559340"/>
            <a:ext cx="1369076" cy="27001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9222" name="직사각형 9221"/>
          <p:cNvSpPr/>
          <p:nvPr/>
        </p:nvSpPr>
        <p:spPr>
          <a:xfrm>
            <a:off x="941826" y="476440"/>
            <a:ext cx="6662579" cy="160414"/>
          </a:xfrm>
          <a:prstGeom prst="rect">
            <a:avLst/>
          </a:prstGeom>
          <a:noFill/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sp>
        <p:nvSpPr>
          <p:cNvPr id="9223" name="TextBox 9222"/>
          <p:cNvSpPr txBox="1"/>
          <p:nvPr/>
        </p:nvSpPr>
        <p:spPr>
          <a:xfrm>
            <a:off x="88945" y="476440"/>
            <a:ext cx="852881" cy="163596"/>
          </a:xfrm>
          <a:prstGeom prst="rect">
            <a:avLst/>
          </a:prstGeom>
          <a:solidFill>
            <a:schemeClr val="accent1"/>
          </a:solidFill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non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800" b="0" i="0">
                <a:solidFill>
                  <a:srgbClr val="FFFFFF">
                    <a:alpha val="100000"/>
                  </a:srgbClr>
                </a:solidFill>
                <a:latin typeface="Trebuchet MS"/>
                <a:ea typeface="가는각진제목체"/>
                <a:sym typeface="Wingdings"/>
              </a:rPr>
              <a:t>Screen NAME</a:t>
            </a:r>
          </a:p>
        </p:txBody>
      </p:sp>
      <p:sp>
        <p:nvSpPr>
          <p:cNvPr id="9224" name="직사각형 9223"/>
          <p:cNvSpPr/>
          <p:nvPr/>
        </p:nvSpPr>
        <p:spPr>
          <a:xfrm>
            <a:off x="943389" y="636855"/>
            <a:ext cx="6661016" cy="163596"/>
          </a:xfrm>
          <a:prstGeom prst="rect">
            <a:avLst/>
          </a:prstGeom>
          <a:noFill/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sp>
        <p:nvSpPr>
          <p:cNvPr id="9225" name="TextBox 9224"/>
          <p:cNvSpPr txBox="1"/>
          <p:nvPr/>
        </p:nvSpPr>
        <p:spPr>
          <a:xfrm>
            <a:off x="88945" y="636855"/>
            <a:ext cx="852881" cy="163596"/>
          </a:xfrm>
          <a:prstGeom prst="rect">
            <a:avLst/>
          </a:prstGeom>
          <a:solidFill>
            <a:schemeClr val="accent1"/>
          </a:solidFill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non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800" b="0" i="0">
                <a:solidFill>
                  <a:srgbClr val="FFFFFF">
                    <a:alpha val="100000"/>
                  </a:srgbClr>
                </a:solidFill>
                <a:latin typeface="Trebuchet MS"/>
                <a:ea typeface="가는각진제목체"/>
                <a:sym typeface="Wingdings"/>
              </a:rPr>
              <a:t>Path</a:t>
            </a:r>
          </a:p>
        </p:txBody>
      </p:sp>
      <p:sp>
        <p:nvSpPr>
          <p:cNvPr id="9226" name="직사각형 9225"/>
          <p:cNvSpPr/>
          <p:nvPr/>
        </p:nvSpPr>
        <p:spPr>
          <a:xfrm>
            <a:off x="8215856" y="476440"/>
            <a:ext cx="1607269" cy="160414"/>
          </a:xfrm>
          <a:prstGeom prst="rect">
            <a:avLst/>
          </a:prstGeom>
          <a:noFill/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sp>
        <p:nvSpPr>
          <p:cNvPr id="9227" name="TextBox 9226"/>
          <p:cNvSpPr txBox="1"/>
          <p:nvPr/>
        </p:nvSpPr>
        <p:spPr>
          <a:xfrm>
            <a:off x="8215856" y="636855"/>
            <a:ext cx="1607269" cy="163596"/>
          </a:xfrm>
          <a:prstGeom prst="rect">
            <a:avLst/>
          </a:prstGeom>
          <a:noFill/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non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800" b="0" i="0" dirty="0">
              <a:solidFill>
                <a:srgbClr val="000000">
                  <a:alpha val="100000"/>
                </a:srgbClr>
              </a:solidFill>
              <a:latin typeface="Trebuchet MS"/>
              <a:ea typeface="가는각진제목체"/>
              <a:sym typeface="Wingdings"/>
            </a:endParaRPr>
          </a:p>
        </p:txBody>
      </p:sp>
      <p:sp>
        <p:nvSpPr>
          <p:cNvPr id="9229" name="TextBox 9228"/>
          <p:cNvSpPr txBox="1"/>
          <p:nvPr/>
        </p:nvSpPr>
        <p:spPr>
          <a:xfrm>
            <a:off x="3824425" y="476440"/>
            <a:ext cx="852881" cy="163596"/>
          </a:xfrm>
          <a:prstGeom prst="rect">
            <a:avLst/>
          </a:prstGeom>
          <a:solidFill>
            <a:schemeClr val="accent1"/>
          </a:solidFill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non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800" b="0" i="0">
                <a:solidFill>
                  <a:srgbClr val="FFFFFF">
                    <a:alpha val="100000"/>
                  </a:srgbClr>
                </a:solidFill>
                <a:latin typeface="Trebuchet MS"/>
                <a:ea typeface="가는각진제목체"/>
                <a:sym typeface="Wingdings"/>
              </a:rPr>
              <a:t>Screen ID</a:t>
            </a:r>
          </a:p>
        </p:txBody>
      </p:sp>
      <p:sp>
        <p:nvSpPr>
          <p:cNvPr id="9230" name="TextBox 9229"/>
          <p:cNvSpPr txBox="1"/>
          <p:nvPr/>
        </p:nvSpPr>
        <p:spPr>
          <a:xfrm>
            <a:off x="7599660" y="476440"/>
            <a:ext cx="849698" cy="163596"/>
          </a:xfrm>
          <a:prstGeom prst="rect">
            <a:avLst/>
          </a:prstGeom>
          <a:solidFill>
            <a:schemeClr val="accent1"/>
          </a:solidFill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non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800" b="0" i="0">
                <a:solidFill>
                  <a:srgbClr val="FFFFFF">
                    <a:alpha val="100000"/>
                  </a:srgbClr>
                </a:solidFill>
                <a:latin typeface="Trebuchet MS"/>
                <a:ea typeface="가는각진제목체"/>
                <a:sym typeface="Wingdings"/>
              </a:rPr>
              <a:t>PAGE</a:t>
            </a:r>
          </a:p>
        </p:txBody>
      </p:sp>
      <p:sp>
        <p:nvSpPr>
          <p:cNvPr id="9231" name="TextBox 9230"/>
          <p:cNvSpPr txBox="1"/>
          <p:nvPr/>
        </p:nvSpPr>
        <p:spPr>
          <a:xfrm>
            <a:off x="7599660" y="636855"/>
            <a:ext cx="849698" cy="163596"/>
          </a:xfrm>
          <a:prstGeom prst="rect">
            <a:avLst/>
          </a:prstGeom>
          <a:solidFill>
            <a:schemeClr val="accent1"/>
          </a:solidFill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none" lIns="90000" tIns="46800" rIns="90000" bIns="46800" anchor="ctr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800" b="0" i="0">
                <a:solidFill>
                  <a:srgbClr val="FFFFFF">
                    <a:alpha val="100000"/>
                  </a:srgbClr>
                </a:solidFill>
                <a:latin typeface="Trebuchet MS"/>
                <a:ea typeface="가는각진제목체"/>
                <a:sym typeface="Wingdings"/>
              </a:rPr>
              <a:t>WRITER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21081395"/>
              </p:ext>
            </p:extLst>
          </p:nvPr>
        </p:nvGraphicFramePr>
        <p:xfrm>
          <a:off x="7603200" y="810503"/>
          <a:ext cx="2221678" cy="5474733"/>
        </p:xfrm>
        <a:graphic>
          <a:graphicData uri="http://schemas.openxmlformats.org/drawingml/2006/table">
            <a:tbl>
              <a:tblPr/>
              <a:tblGrid>
                <a:gridCol w="777940"/>
                <a:gridCol w="1443738"/>
              </a:tblGrid>
              <a:tr h="24316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84406" marR="84406" marT="44809" marB="448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89F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3157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4809" marB="448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65" r:id="rId13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16385"/>
          <p:cNvSpPr txBox="1"/>
          <p:nvPr/>
        </p:nvSpPr>
        <p:spPr>
          <a:xfrm>
            <a:off x="2217156" y="4294557"/>
            <a:ext cx="5528624" cy="85762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360000" lvl="0" indent="-360000" algn="ctr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1" i="0" dirty="0">
                <a:solidFill>
                  <a:schemeClr val="tx1"/>
                </a:solidFill>
                <a:latin typeface="HY헤드라인M"/>
                <a:ea typeface="HY헤드라인M"/>
                <a:sym typeface="Wingdings"/>
              </a:rPr>
              <a:t>201</a:t>
            </a:r>
            <a:r>
              <a:rPr lang="ko-KR" altLang="en-US" sz="2000" b="1" i="0" dirty="0">
                <a:solidFill>
                  <a:schemeClr val="tx1"/>
                </a:solidFill>
                <a:latin typeface="HY헤드라인M"/>
                <a:ea typeface="HY헤드라인M"/>
                <a:sym typeface="Wingdings"/>
              </a:rPr>
              <a:t>8</a:t>
            </a:r>
            <a:r>
              <a:rPr lang="ko-KR" sz="2000" b="1" i="0" dirty="0">
                <a:solidFill>
                  <a:schemeClr val="tx1"/>
                </a:solidFill>
                <a:latin typeface="HY헤드라인M"/>
                <a:ea typeface="HY헤드라인M"/>
                <a:sym typeface="Wingdings"/>
              </a:rPr>
              <a:t>. </a:t>
            </a:r>
            <a:r>
              <a:rPr lang="ko-KR" altLang="en-US" sz="2000" b="1" i="0" dirty="0">
                <a:solidFill>
                  <a:schemeClr val="tx1"/>
                </a:solidFill>
                <a:latin typeface="HY헤드라인M"/>
                <a:ea typeface="HY헤드라인M"/>
                <a:sym typeface="Wingdings"/>
              </a:rPr>
              <a:t>05</a:t>
            </a:r>
            <a:r>
              <a:rPr lang="ko-KR" sz="2000" b="1" i="0" dirty="0">
                <a:solidFill>
                  <a:schemeClr val="tx1"/>
                </a:solidFill>
                <a:latin typeface="HY헤드라인M"/>
                <a:ea typeface="HY헤드라인M"/>
                <a:sym typeface="Wingdings"/>
              </a:rPr>
              <a:t>. </a:t>
            </a:r>
            <a:r>
              <a:rPr lang="en-US" altLang="ko-KR" sz="2000" b="1" i="0" dirty="0" smtClean="0">
                <a:solidFill>
                  <a:schemeClr val="tx1"/>
                </a:solidFill>
                <a:latin typeface="HY헤드라인M"/>
                <a:ea typeface="HY헤드라인M"/>
                <a:sym typeface="Wingdings"/>
              </a:rPr>
              <a:t>31</a:t>
            </a:r>
            <a:endParaRPr lang="ko-KR" altLang="en-US" sz="2000" b="1" i="0" dirty="0">
              <a:solidFill>
                <a:schemeClr val="tx1"/>
              </a:solidFill>
              <a:latin typeface="HY헤드라인M"/>
              <a:ea typeface="HY헤드라인M"/>
              <a:sym typeface="Wingdings"/>
            </a:endParaRPr>
          </a:p>
          <a:p>
            <a:pPr marL="360000" lvl="0" indent="-360000" algn="ctr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ko-KR" altLang="en-US" sz="2000" b="1" i="0" dirty="0">
              <a:solidFill>
                <a:schemeClr val="tx1"/>
              </a:solidFill>
              <a:latin typeface="HY헤드라인M"/>
              <a:ea typeface="HY헤드라인M"/>
              <a:sym typeface="Wingdings"/>
            </a:endParaRPr>
          </a:p>
        </p:txBody>
      </p:sp>
      <p:sp>
        <p:nvSpPr>
          <p:cNvPr id="16387" name="TextBox 16386"/>
          <p:cNvSpPr txBox="1"/>
          <p:nvPr/>
        </p:nvSpPr>
        <p:spPr>
          <a:xfrm>
            <a:off x="3300900" y="2505900"/>
            <a:ext cx="3218475" cy="11889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ctr">
            <a:spAutoFit/>
          </a:bodyPr>
          <a:lstStyle/>
          <a:p>
            <a:pPr marL="0" lvl="0" indent="0"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000" b="1" i="0">
                <a:solidFill>
                  <a:schemeClr val="tx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ea typeface="HY헤드라인M"/>
                <a:sym typeface="Wingdings"/>
              </a:rPr>
              <a:t>Team D_Front</a:t>
            </a:r>
          </a:p>
          <a:p>
            <a:pPr marL="0" lvl="0" indent="0"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000" b="1" i="0">
                <a:solidFill>
                  <a:schemeClr val="tx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ea typeface="HY헤드라인M"/>
                <a:sym typeface="Wingdings"/>
              </a:rPr>
              <a:t>화면설계서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79" y="1053729"/>
            <a:ext cx="6914496" cy="47235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8642" y="610931"/>
            <a:ext cx="1368494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이승민</a:t>
            </a:r>
            <a:endParaRPr lang="ko-KR" altLang="en-US" sz="800" dirty="0"/>
          </a:p>
        </p:txBody>
      </p:sp>
      <p:sp>
        <p:nvSpPr>
          <p:cNvPr id="5" name="직사각형 4"/>
          <p:cNvSpPr/>
          <p:nvPr/>
        </p:nvSpPr>
        <p:spPr>
          <a:xfrm>
            <a:off x="453756" y="3969473"/>
            <a:ext cx="3241170" cy="16579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65652" y="3898756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0634" y="477521"/>
            <a:ext cx="2885837" cy="160414"/>
          </a:xfrm>
          <a:prstGeom prst="rect">
            <a:avLst/>
          </a:prstGeom>
          <a:noFill/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none" lIns="90000" tIns="46800" rIns="90000" bIns="4680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호텔 검색 페이지 </a:t>
            </a:r>
            <a:r>
              <a:rPr lang="en-US" altLang="ko-KR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(</a:t>
            </a: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인원 선택</a:t>
            </a:r>
            <a:r>
              <a:rPr lang="en-US" altLang="ko-KR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)</a:t>
            </a:r>
            <a:endParaRPr lang="ko-KR" altLang="ko-KR" sz="900" b="0" i="0" dirty="0">
              <a:solidFill>
                <a:srgbClr val="000000">
                  <a:alpha val="100000"/>
                </a:srgbClr>
              </a:solidFill>
              <a:latin typeface="가는각진제목체"/>
              <a:ea typeface="가는각진제목체"/>
              <a:sym typeface="Wingdings"/>
            </a:endParaRPr>
          </a:p>
        </p:txBody>
      </p:sp>
      <p:graphicFrame>
        <p:nvGraphicFramePr>
          <p:cNvPr id="8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18231" y="1062072"/>
          <a:ext cx="2198905" cy="5318341"/>
        </p:xfrm>
        <a:graphic>
          <a:graphicData uri="http://schemas.openxmlformats.org/drawingml/2006/table">
            <a:tbl>
              <a:tblPr/>
              <a:tblGrid>
                <a:gridCol w="146164">
                  <a:extLst>
                    <a:ext uri="{9D8B030D-6E8A-4147-A177-3AD203B41FA5}"/>
                  </a:extLst>
                </a:gridCol>
                <a:gridCol w="2052741">
                  <a:extLst>
                    <a:ext uri="{9D8B030D-6E8A-4147-A177-3AD203B41FA5}"/>
                  </a:extLst>
                </a:gridCol>
              </a:tblGrid>
              <a:tr h="320536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3071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검색옵션 추가버튼을 누르면 체크가 활성화되고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그 아래로 호텔등급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가격을 사용자가 원하는 대로 지정할 수 있다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.</a:t>
                      </a: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 rowSpan="2"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536">
                <a:tc rowSpan="2"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30717">
                <a:tc gridSpan="2"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인원이 추가 될 때마다 추가금액이 발생할 예정</a:t>
                      </a:r>
                      <a:endParaRPr lang="en-US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3611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1" y="1053729"/>
            <a:ext cx="6914496" cy="47232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8642" y="610931"/>
            <a:ext cx="1368494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이승민</a:t>
            </a:r>
            <a:endParaRPr lang="ko-KR" altLang="en-US" sz="800" dirty="0"/>
          </a:p>
        </p:txBody>
      </p:sp>
      <p:sp>
        <p:nvSpPr>
          <p:cNvPr id="5" name="직사각형 4"/>
          <p:cNvSpPr/>
          <p:nvPr/>
        </p:nvSpPr>
        <p:spPr>
          <a:xfrm>
            <a:off x="4019043" y="2507237"/>
            <a:ext cx="2845027" cy="2216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947017" y="2219133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0634" y="477521"/>
            <a:ext cx="2885837" cy="160414"/>
          </a:xfrm>
          <a:prstGeom prst="rect">
            <a:avLst/>
          </a:prstGeom>
          <a:noFill/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none" lIns="90000" tIns="46800" rIns="90000" bIns="4680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호텔 검색 페이지 </a:t>
            </a:r>
            <a:r>
              <a:rPr lang="en-US" altLang="ko-KR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(</a:t>
            </a: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인원 선택</a:t>
            </a:r>
            <a:r>
              <a:rPr lang="en-US" altLang="ko-KR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)</a:t>
            </a:r>
            <a:endParaRPr lang="ko-KR" altLang="ko-KR" sz="900" b="0" i="0" dirty="0">
              <a:solidFill>
                <a:srgbClr val="000000">
                  <a:alpha val="100000"/>
                </a:srgbClr>
              </a:solidFill>
              <a:latin typeface="가는각진제목체"/>
              <a:ea typeface="가는각진제목체"/>
              <a:sym typeface="Wingdings"/>
            </a:endParaRPr>
          </a:p>
        </p:txBody>
      </p:sp>
      <p:graphicFrame>
        <p:nvGraphicFramePr>
          <p:cNvPr id="8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18231" y="1062072"/>
          <a:ext cx="2198905" cy="5228402"/>
        </p:xfrm>
        <a:graphic>
          <a:graphicData uri="http://schemas.openxmlformats.org/drawingml/2006/table">
            <a:tbl>
              <a:tblPr/>
              <a:tblGrid>
                <a:gridCol w="146164">
                  <a:extLst>
                    <a:ext uri="{9D8B030D-6E8A-4147-A177-3AD203B41FA5}"/>
                  </a:extLst>
                </a:gridCol>
                <a:gridCol w="2052741">
                  <a:extLst>
                    <a:ext uri="{9D8B030D-6E8A-4147-A177-3AD203B41FA5}"/>
                  </a:extLst>
                </a:gridCol>
              </a:tblGrid>
              <a:tr h="320536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3071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인기호텔을 미리 볼 수 있도록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슬라이드쇼로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전시함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(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관리자가 수동적으로 관리합니다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.)</a:t>
                      </a:r>
                      <a:endParaRPr lang="ko-KR" altLang="ko-KR" sz="900" b="0" i="0" dirty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 rowSpan="2"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536">
                <a:tc rowSpan="2"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30717">
                <a:tc gridSpan="2"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슬라이드의 이미지 </a:t>
                      </a:r>
                      <a:r>
                        <a:rPr lang="ko-KR" altLang="en-US" sz="900" b="0" i="0" dirty="0" err="1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클릭시</a:t>
                      </a:r>
                      <a:r>
                        <a:rPr lang="en-US" altLang="ko-KR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 </a:t>
                      </a: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그 호텔의 예약페이지로 이동함</a:t>
                      </a:r>
                      <a:endParaRPr lang="en-US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48" y="5009694"/>
            <a:ext cx="128587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58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4" y="1297036"/>
            <a:ext cx="6315075" cy="4762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25" y="441508"/>
            <a:ext cx="915635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로그인 페이지</a:t>
            </a:r>
            <a:endParaRPr lang="ko-KR" altLang="en-US" sz="900" dirty="0"/>
          </a:p>
        </p:txBody>
      </p:sp>
      <p:graphicFrame>
        <p:nvGraphicFramePr>
          <p:cNvPr id="20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132950"/>
              </p:ext>
            </p:extLst>
          </p:nvPr>
        </p:nvGraphicFramePr>
        <p:xfrm>
          <a:off x="7607776" y="1080289"/>
          <a:ext cx="2198905" cy="3863874"/>
        </p:xfrm>
        <a:graphic>
          <a:graphicData uri="http://schemas.openxmlformats.org/drawingml/2006/table">
            <a:tbl>
              <a:tblPr/>
              <a:tblGrid>
                <a:gridCol w="133400">
                  <a:extLst>
                    <a:ext uri="{9D8B030D-6E8A-4147-A177-3AD203B41FA5}"/>
                  </a:extLst>
                </a:gridCol>
                <a:gridCol w="2065505">
                  <a:extLst>
                    <a:ext uri="{9D8B030D-6E8A-4147-A177-3AD203B41FA5}"/>
                  </a:extLst>
                </a:gridCol>
              </a:tblGrid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사용자의 아이디와 비밀번호를 입력할 수 있는 영역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171450" marR="0" lvl="0" indent="-17145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로그인 이후에는 해당 부분이 </a:t>
                      </a:r>
                      <a:r>
                        <a:rPr lang="en-US" altLang="ko-KR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‘</a:t>
                      </a: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마이 페이지</a:t>
                      </a:r>
                      <a:r>
                        <a:rPr lang="en-US" altLang="ko-KR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’, ‘</a:t>
                      </a: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로그아웃</a:t>
                      </a:r>
                      <a:r>
                        <a:rPr lang="en-US" altLang="ko-KR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’ </a:t>
                      </a: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으로 변경됨</a:t>
                      </a:r>
                      <a:endParaRPr lang="ko-KR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2.1 –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회원가입 페이지로 넘어감</a:t>
                      </a: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1394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2.2 –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로그인 승인 요청</a:t>
                      </a: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2.3 –</a:t>
                      </a: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비밀번호 찾기 페이지로 이동함</a:t>
                      </a: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8628707" y="606819"/>
            <a:ext cx="530915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김건우</a:t>
            </a:r>
            <a:endParaRPr lang="en-US" altLang="ko-KR" sz="900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4408957" y="2975528"/>
            <a:ext cx="2239035" cy="7952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905" y="2831476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406630" y="3866429"/>
            <a:ext cx="2241362" cy="7525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271134" y="3780486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4799360" y="3864573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r>
              <a:rPr lang="en-US" altLang="ko-KR" sz="600" dirty="0" smtClean="0">
                <a:solidFill>
                  <a:schemeClr val="bg1"/>
                </a:solidFill>
              </a:rPr>
              <a:t>-1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5807288" y="3864573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r>
              <a:rPr lang="en-US" altLang="ko-KR" sz="600" dirty="0" smtClean="0">
                <a:solidFill>
                  <a:schemeClr val="bg1"/>
                </a:solidFill>
              </a:rPr>
              <a:t>-2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5359816" y="4185586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r>
              <a:rPr lang="en-US" altLang="ko-KR" sz="600" dirty="0" smtClean="0">
                <a:solidFill>
                  <a:schemeClr val="bg1"/>
                </a:solidFill>
              </a:rPr>
              <a:t>-3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977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4" y="1283555"/>
            <a:ext cx="6315075" cy="4762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25" y="441508"/>
            <a:ext cx="1031051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공지사항 페이지</a:t>
            </a:r>
            <a:endParaRPr lang="ko-KR" altLang="en-US" sz="900" dirty="0"/>
          </a:p>
        </p:txBody>
      </p:sp>
      <p:graphicFrame>
        <p:nvGraphicFramePr>
          <p:cNvPr id="20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076437"/>
              </p:ext>
            </p:extLst>
          </p:nvPr>
        </p:nvGraphicFramePr>
        <p:xfrm>
          <a:off x="7607776" y="1080289"/>
          <a:ext cx="2198905" cy="3890341"/>
        </p:xfrm>
        <a:graphic>
          <a:graphicData uri="http://schemas.openxmlformats.org/drawingml/2006/table">
            <a:tbl>
              <a:tblPr/>
              <a:tblGrid>
                <a:gridCol w="133400">
                  <a:extLst>
                    <a:ext uri="{9D8B030D-6E8A-4147-A177-3AD203B41FA5}"/>
                  </a:extLst>
                </a:gridCol>
                <a:gridCol w="2065505">
                  <a:extLst>
                    <a:ext uri="{9D8B030D-6E8A-4147-A177-3AD203B41FA5}"/>
                  </a:extLst>
                </a:gridCol>
              </a:tblGrid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09834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메인 페이지를 띄울 경우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혹은 상단 바의 공지사항을 클릭 할 경우 뜨는 창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관리자가 지정한 공지사항의 배너 이미지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가 들어가는 영역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12655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공지사항의 제목과 본문요약이 들어가는 항목</a:t>
                      </a:r>
                      <a:endParaRPr lang="ko-KR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해당 체크박스에 체크할 경우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페이지를</a:t>
                      </a: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24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시간 동안 자동으로 다시 띄우지 않게 함</a:t>
                      </a:r>
                      <a:endParaRPr lang="en-US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628707" y="606819"/>
            <a:ext cx="530915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김건우</a:t>
            </a:r>
            <a:endParaRPr lang="en-US" altLang="ko-KR" sz="900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1310688" y="2322312"/>
            <a:ext cx="5013187" cy="1835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101990" y="2278171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310688" y="4208427"/>
            <a:ext cx="5013187" cy="1022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101990" y="4114834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310688" y="5267250"/>
            <a:ext cx="2492277" cy="352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101990" y="5195224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065977" y="2027930"/>
            <a:ext cx="5401950" cy="36714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21925" y="1947776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9811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4" y="1267852"/>
            <a:ext cx="6315075" cy="4762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25" y="441508"/>
            <a:ext cx="1031051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회원가입 페이지</a:t>
            </a:r>
            <a:endParaRPr lang="ko-KR" altLang="en-US" sz="900" dirty="0"/>
          </a:p>
        </p:txBody>
      </p:sp>
      <p:graphicFrame>
        <p:nvGraphicFramePr>
          <p:cNvPr id="20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431373"/>
              </p:ext>
            </p:extLst>
          </p:nvPr>
        </p:nvGraphicFramePr>
        <p:xfrm>
          <a:off x="7607776" y="1080289"/>
          <a:ext cx="2198905" cy="4987621"/>
        </p:xfrm>
        <a:graphic>
          <a:graphicData uri="http://schemas.openxmlformats.org/drawingml/2006/table">
            <a:tbl>
              <a:tblPr/>
              <a:tblGrid>
                <a:gridCol w="133400">
                  <a:extLst>
                    <a:ext uri="{9D8B030D-6E8A-4147-A177-3AD203B41FA5}"/>
                  </a:extLst>
                </a:gridCol>
                <a:gridCol w="2065505">
                  <a:extLst>
                    <a:ext uri="{9D8B030D-6E8A-4147-A177-3AD203B41FA5}"/>
                  </a:extLst>
                </a:gridCol>
              </a:tblGrid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5575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아이디를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이메일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형식으로 받아서 저장함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171450" lvl="0" indent="-171450" algn="l" defTabSz="918527">
                        <a:buFontTx/>
                        <a:buChar char="-"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ID</a:t>
                      </a: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확인 버튼을 누르면 해당 </a:t>
                      </a:r>
                      <a:r>
                        <a:rPr lang="ko-KR" altLang="en-US" sz="900" b="0" i="0" baseline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이메일이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중복된 </a:t>
                      </a:r>
                      <a:r>
                        <a:rPr lang="ko-KR" altLang="en-US" sz="900" b="0" i="0" baseline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이메일인지를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확인함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171450" lvl="0" indent="-171450" algn="l" defTabSz="918527"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반드시 입력하여야</a:t>
                      </a:r>
                      <a:r>
                        <a:rPr lang="ko-KR" altLang="en-US" sz="900" b="0" i="0" baseline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하며</a:t>
                      </a:r>
                      <a:r>
                        <a:rPr lang="en-US" altLang="ko-KR" sz="900" b="0" i="0" baseline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 </a:t>
                      </a:r>
                      <a:r>
                        <a:rPr lang="ko-KR" altLang="en-US" sz="900" b="0" i="0" baseline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중복되어서는 </a:t>
                      </a:r>
                      <a:r>
                        <a:rPr lang="ko-KR" altLang="en-US" sz="900" b="0" i="0" baseline="0" dirty="0" err="1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안된다</a:t>
                      </a:r>
                      <a:r>
                        <a:rPr lang="en-US" altLang="ko-KR" sz="900" b="0" i="0" baseline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.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사용자의 비밀번호를 입력하는 공간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비밀번호는 대소문자 구분이 되며 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5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글자 이상이어야 함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반드시 입력하여야 함</a:t>
                      </a:r>
                      <a:r>
                        <a:rPr lang="en-US" altLang="ko-KR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</a:t>
                      </a:r>
                    </a:p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비밀번호와 비밀번호 확인의 값의 동일여부 확인</a:t>
                      </a:r>
                      <a:endParaRPr lang="ko-KR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12655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이름과 성을 입력하는 공간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반드시 입력하여야 함</a:t>
                      </a:r>
                      <a:endParaRPr lang="en-US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사용자 국가를 선택하는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콤보박스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171450" marR="0" lvl="0" indent="-17145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클릭 시 국가</a:t>
                      </a:r>
                      <a:r>
                        <a:rPr lang="ko-KR" altLang="en-US" sz="900" b="0" i="0" baseline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목록이 나오며</a:t>
                      </a:r>
                      <a:r>
                        <a:rPr lang="en-US" altLang="ko-KR" sz="900" b="0" i="0" baseline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 </a:t>
                      </a:r>
                      <a:r>
                        <a:rPr lang="ko-KR" altLang="en-US" sz="900" b="0" i="0" baseline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선택 시 해당 국가로 지정 가능</a:t>
                      </a:r>
                      <a:endParaRPr lang="en-US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회원가입 확인 버튼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628707" y="606819"/>
            <a:ext cx="530915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김건우</a:t>
            </a:r>
            <a:endParaRPr lang="en-US" altLang="ko-KR" sz="900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2060099" y="2951706"/>
            <a:ext cx="3327437" cy="372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822250" y="2807653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2060099" y="3394575"/>
            <a:ext cx="3327437" cy="352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822250" y="3250522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2060099" y="3797879"/>
            <a:ext cx="3327437" cy="352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822250" y="3653826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4382698" y="4583004"/>
            <a:ext cx="1040852" cy="3726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060099" y="4194022"/>
            <a:ext cx="3327437" cy="352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822250" y="4049969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4227189" y="4438951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4074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4" y="1269807"/>
            <a:ext cx="6315075" cy="4762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24" y="441508"/>
            <a:ext cx="2052741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비밀번호 찾기 페이지 </a:t>
            </a:r>
            <a:r>
              <a:rPr lang="en-US" altLang="ko-KR" sz="900" dirty="0" smtClean="0"/>
              <a:t>– </a:t>
            </a:r>
            <a:r>
              <a:rPr lang="ko-KR" altLang="en-US" sz="900" dirty="0" err="1" smtClean="0"/>
              <a:t>이메일</a:t>
            </a:r>
            <a:r>
              <a:rPr lang="ko-KR" altLang="en-US" sz="900" dirty="0" smtClean="0"/>
              <a:t> 확인</a:t>
            </a:r>
            <a:endParaRPr lang="ko-KR" altLang="en-US" sz="900" dirty="0"/>
          </a:p>
        </p:txBody>
      </p:sp>
      <p:graphicFrame>
        <p:nvGraphicFramePr>
          <p:cNvPr id="20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904020"/>
              </p:ext>
            </p:extLst>
          </p:nvPr>
        </p:nvGraphicFramePr>
        <p:xfrm>
          <a:off x="7607776" y="1080289"/>
          <a:ext cx="2198905" cy="4477658"/>
        </p:xfrm>
        <a:graphic>
          <a:graphicData uri="http://schemas.openxmlformats.org/drawingml/2006/table">
            <a:tbl>
              <a:tblPr/>
              <a:tblGrid>
                <a:gridCol w="133400">
                  <a:extLst>
                    <a:ext uri="{9D8B030D-6E8A-4147-A177-3AD203B41FA5}"/>
                  </a:extLst>
                </a:gridCol>
                <a:gridCol w="2065505">
                  <a:extLst>
                    <a:ext uri="{9D8B030D-6E8A-4147-A177-3AD203B41FA5}"/>
                  </a:extLst>
                </a:gridCol>
              </a:tblGrid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5575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비밀번호를 찾기 위해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이메일을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입력함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171450" lvl="0" indent="-171450" algn="l" defTabSz="918527"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확인 버튼을 누를 시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이메일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존재 여부 확인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입력한 아이디의 존재 확인 후 메일로 전달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새 비밀번호를 발급 받을 수 있는 양식을 입력한 사용자의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이메일로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전송함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171450" marR="0" lvl="0" indent="-17145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발송 한 뒤에는 해당 </a:t>
                      </a:r>
                      <a:r>
                        <a:rPr lang="ko-KR" altLang="en-US" sz="900" b="0" i="0" dirty="0" err="1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이메일</a:t>
                      </a: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계정에 직접 로그인 하여 수신한 메일을 통해 발급받음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126558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628707" y="606819"/>
            <a:ext cx="530915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김건우</a:t>
            </a:r>
            <a:endParaRPr lang="en-US" altLang="ko-KR" sz="9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2060100" y="3168929"/>
            <a:ext cx="3327437" cy="477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904592" y="3034444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878083" y="3692246"/>
            <a:ext cx="1260455" cy="374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722575" y="3695051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228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4" y="1277914"/>
            <a:ext cx="6315075" cy="4762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24" y="441508"/>
            <a:ext cx="2845027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비밀번호 찾기 페이지 </a:t>
            </a:r>
            <a:r>
              <a:rPr lang="en-US" altLang="ko-KR" sz="900" dirty="0" smtClean="0"/>
              <a:t>– </a:t>
            </a:r>
            <a:r>
              <a:rPr lang="ko-KR" altLang="en-US" sz="900" dirty="0" smtClean="0"/>
              <a:t>신규 비밀번호 입력 및 변경</a:t>
            </a:r>
            <a:endParaRPr lang="ko-KR" altLang="en-US" sz="900" dirty="0"/>
          </a:p>
        </p:txBody>
      </p:sp>
      <p:graphicFrame>
        <p:nvGraphicFramePr>
          <p:cNvPr id="20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82225"/>
              </p:ext>
            </p:extLst>
          </p:nvPr>
        </p:nvGraphicFramePr>
        <p:xfrm>
          <a:off x="7607776" y="1080289"/>
          <a:ext cx="2198905" cy="3559772"/>
        </p:xfrm>
        <a:graphic>
          <a:graphicData uri="http://schemas.openxmlformats.org/drawingml/2006/table">
            <a:tbl>
              <a:tblPr/>
              <a:tblGrid>
                <a:gridCol w="133400">
                  <a:extLst>
                    <a:ext uri="{9D8B030D-6E8A-4147-A177-3AD203B41FA5}"/>
                  </a:extLst>
                </a:gridCol>
                <a:gridCol w="2065505">
                  <a:extLst>
                    <a:ext uri="{9D8B030D-6E8A-4147-A177-3AD203B41FA5}"/>
                  </a:extLst>
                </a:gridCol>
              </a:tblGrid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77877"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1.1 –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신규 비밀번호 입력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77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1.2</a:t>
                      </a: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– 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신규 비밀번호 확인</a:t>
                      </a:r>
                      <a:endParaRPr lang="en-US" altLang="ko-KR" sz="900" b="0" i="0" baseline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0" lvl="0" indent="0" algn="l" defTabSz="918527"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baseline="0" dirty="0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</a:t>
                      </a:r>
                      <a:r>
                        <a:rPr lang="ko-KR" altLang="en-US" sz="900" b="0" i="0" baseline="0" dirty="0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신규 비밀번호는 두 값이 일치해야 함</a:t>
                      </a:r>
                      <a:endParaRPr lang="en-US" altLang="ko-KR" sz="900" b="0" i="0" dirty="0" smtClean="0">
                        <a:solidFill>
                          <a:srgbClr val="FF0000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비밀번호 찾기 확인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126558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628707" y="606819"/>
            <a:ext cx="530915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김건우</a:t>
            </a:r>
            <a:endParaRPr lang="en-US" altLang="ko-KR" sz="9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2060100" y="3286535"/>
            <a:ext cx="3327437" cy="749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904592" y="3142483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052123" y="4163220"/>
            <a:ext cx="1291038" cy="374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896614" y="4019168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3001830" y="3159475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1-1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3015973" y="3637785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1-2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906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9" y="1017716"/>
            <a:ext cx="6658816" cy="4726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8642" y="610931"/>
            <a:ext cx="1368494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이승민</a:t>
            </a:r>
            <a:endParaRPr lang="ko-KR" altLang="en-US" sz="800" dirty="0"/>
          </a:p>
        </p:txBody>
      </p:sp>
      <p:sp>
        <p:nvSpPr>
          <p:cNvPr id="10" name="직사각형 9"/>
          <p:cNvSpPr/>
          <p:nvPr/>
        </p:nvSpPr>
        <p:spPr>
          <a:xfrm>
            <a:off x="4481321" y="1810002"/>
            <a:ext cx="2166672" cy="4681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642194" y="4727055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4337268" y="4774046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049164" y="1737976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39882" y="450517"/>
            <a:ext cx="2885837" cy="160414"/>
          </a:xfrm>
          <a:prstGeom prst="rect">
            <a:avLst/>
          </a:prstGeom>
          <a:noFill/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none" lIns="90000" tIns="46800" rIns="90000" bIns="4680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호텔 검색 페이지 </a:t>
            </a:r>
            <a:r>
              <a:rPr lang="en-US" altLang="ko-KR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– </a:t>
            </a: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로그인 이후</a:t>
            </a:r>
            <a:endParaRPr lang="ko-KR" altLang="ko-KR" sz="900" b="0" i="0" dirty="0">
              <a:solidFill>
                <a:srgbClr val="000000">
                  <a:alpha val="100000"/>
                </a:srgbClr>
              </a:solidFill>
              <a:latin typeface="가는각진제목체"/>
              <a:ea typeface="가는각진제목체"/>
              <a:sym typeface="Wingdings"/>
            </a:endParaRPr>
          </a:p>
        </p:txBody>
      </p:sp>
      <p:graphicFrame>
        <p:nvGraphicFramePr>
          <p:cNvPr id="16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18231" y="1062070"/>
          <a:ext cx="2198905" cy="5213540"/>
        </p:xfrm>
        <a:graphic>
          <a:graphicData uri="http://schemas.openxmlformats.org/drawingml/2006/table">
            <a:tbl>
              <a:tblPr/>
              <a:tblGrid>
                <a:gridCol w="146164">
                  <a:extLst>
                    <a:ext uri="{9D8B030D-6E8A-4147-A177-3AD203B41FA5}"/>
                  </a:extLst>
                </a:gridCol>
                <a:gridCol w="2052741">
                  <a:extLst>
                    <a:ext uri="{9D8B030D-6E8A-4147-A177-3AD203B41FA5}"/>
                  </a:extLst>
                </a:gridCol>
              </a:tblGrid>
              <a:tr h="261536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33030">
                <a:tc rowSpan="4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1.1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홈페이지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메인화면으로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다시 이동함</a:t>
                      </a: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330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1.2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마이페이지로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이동해서 회원정보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예약정보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등을 열람가능</a:t>
                      </a: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1.3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로그아웃 기능</a:t>
                      </a: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30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1.4 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고객센터로 이동함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문의사항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,Q/A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기능 이용가능</a:t>
                      </a: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303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관심상품으로 등록한 상품들의 목록으로 이동하는 버튼</a:t>
                      </a: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3303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최근 본 상품들의 목록으로 이동하는 버튼</a:t>
                      </a: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61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61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61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61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61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61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61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61536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33030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비로그인화면과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로그인화면의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차이점을 주로 설명한 화면임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82" y="4980015"/>
            <a:ext cx="1285875" cy="32385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684159" y="5038166"/>
            <a:ext cx="775404" cy="3079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528050" y="5038166"/>
            <a:ext cx="939877" cy="3731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4520599" y="1744427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1-1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5028854" y="1724126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1-2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5700903" y="1701394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1-3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6363154" y="1724126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1-4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350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80" y="981703"/>
            <a:ext cx="6690546" cy="47093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8642" y="610931"/>
            <a:ext cx="1368494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이승민</a:t>
            </a:r>
            <a:endParaRPr lang="ko-KR" altLang="en-US" sz="800" dirty="0"/>
          </a:p>
        </p:txBody>
      </p:sp>
      <p:sp>
        <p:nvSpPr>
          <p:cNvPr id="10" name="직사각형 9"/>
          <p:cNvSpPr/>
          <p:nvPr/>
        </p:nvSpPr>
        <p:spPr>
          <a:xfrm>
            <a:off x="489768" y="2746340"/>
            <a:ext cx="5077833" cy="15485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84365" y="2746340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39882" y="450517"/>
            <a:ext cx="2885837" cy="160414"/>
          </a:xfrm>
          <a:prstGeom prst="rect">
            <a:avLst/>
          </a:prstGeom>
          <a:noFill/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none" lIns="90000" tIns="46800" rIns="90000" bIns="4680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호텔 검색 페이지 </a:t>
            </a:r>
            <a:r>
              <a:rPr lang="en-US" altLang="ko-KR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– </a:t>
            </a: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관심상품 목록</a:t>
            </a:r>
            <a:endParaRPr lang="ko-KR" altLang="ko-KR" sz="900" b="0" i="0" dirty="0">
              <a:solidFill>
                <a:srgbClr val="000000">
                  <a:alpha val="100000"/>
                </a:srgbClr>
              </a:solidFill>
              <a:latin typeface="가는각진제목체"/>
              <a:ea typeface="가는각진제목체"/>
              <a:sym typeface="Wingdings"/>
            </a:endParaRPr>
          </a:p>
        </p:txBody>
      </p:sp>
      <p:graphicFrame>
        <p:nvGraphicFramePr>
          <p:cNvPr id="16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20343" y="1062065"/>
          <a:ext cx="2196793" cy="5249566"/>
        </p:xfrm>
        <a:graphic>
          <a:graphicData uri="http://schemas.openxmlformats.org/drawingml/2006/table">
            <a:tbl>
              <a:tblPr/>
              <a:tblGrid>
                <a:gridCol w="144052">
                  <a:extLst>
                    <a:ext uri="{9D8B030D-6E8A-4147-A177-3AD203B41FA5}"/>
                  </a:extLst>
                </a:gridCol>
                <a:gridCol w="2052741">
                  <a:extLst>
                    <a:ext uri="{9D8B030D-6E8A-4147-A177-3AD203B41FA5}"/>
                  </a:extLst>
                </a:gridCol>
              </a:tblGrid>
              <a:tr h="338810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4622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관심상품이 출력되어있음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(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오른쪽아래 부분의 삭제 버튼을 누르면 관심상품목록에서 삭제가능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)</a:t>
                      </a: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46828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38810">
                <a:tc rowSpan="2"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388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38810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29601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이 페이지는 첫 </a:t>
                      </a:r>
                      <a:r>
                        <a:rPr kumimoji="1" lang="ko-KR" altLang="en-US" sz="9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메인화면에서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로그인 후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, </a:t>
                      </a:r>
                    </a:p>
                    <a:p>
                      <a:pPr algn="l" latinLnBrk="1"/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‘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관심상품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’ 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버튼을 클릭하면 </a:t>
                      </a:r>
                      <a:r>
                        <a:rPr kumimoji="1" lang="ko-KR" altLang="en-US" sz="9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이동하게되는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페이지를 </a:t>
                      </a:r>
                      <a:r>
                        <a:rPr kumimoji="1" lang="ko-KR" altLang="en-US" sz="9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설계한것입니다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.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202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38" y="1089742"/>
            <a:ext cx="6687787" cy="46562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8642" y="610931"/>
            <a:ext cx="1368494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이승민</a:t>
            </a:r>
            <a:endParaRPr lang="ko-KR" altLang="en-US" sz="800" dirty="0"/>
          </a:p>
        </p:txBody>
      </p:sp>
      <p:sp>
        <p:nvSpPr>
          <p:cNvPr id="6" name="타원 5"/>
          <p:cNvSpPr/>
          <p:nvPr/>
        </p:nvSpPr>
        <p:spPr>
          <a:xfrm>
            <a:off x="524641" y="2968212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39882" y="450517"/>
            <a:ext cx="2885837" cy="160414"/>
          </a:xfrm>
          <a:prstGeom prst="rect">
            <a:avLst/>
          </a:prstGeom>
          <a:noFill/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none" lIns="90000" tIns="46800" rIns="90000" bIns="4680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호텔 검색 페이지 </a:t>
            </a:r>
            <a:r>
              <a:rPr lang="en-US" altLang="ko-KR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– </a:t>
            </a: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최근 본 상품 목록</a:t>
            </a:r>
            <a:endParaRPr lang="ko-KR" altLang="ko-KR" sz="900" b="0" i="0" dirty="0">
              <a:solidFill>
                <a:srgbClr val="000000">
                  <a:alpha val="100000"/>
                </a:srgbClr>
              </a:solidFill>
              <a:latin typeface="가는각진제목체"/>
              <a:ea typeface="가는각진제목체"/>
              <a:sym typeface="Wingdings"/>
            </a:endParaRPr>
          </a:p>
        </p:txBody>
      </p:sp>
      <p:graphicFrame>
        <p:nvGraphicFramePr>
          <p:cNvPr id="16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20343" y="1062065"/>
          <a:ext cx="2196793" cy="5249566"/>
        </p:xfrm>
        <a:graphic>
          <a:graphicData uri="http://schemas.openxmlformats.org/drawingml/2006/table">
            <a:tbl>
              <a:tblPr/>
              <a:tblGrid>
                <a:gridCol w="144052">
                  <a:extLst>
                    <a:ext uri="{9D8B030D-6E8A-4147-A177-3AD203B41FA5}"/>
                  </a:extLst>
                </a:gridCol>
                <a:gridCol w="2052741">
                  <a:extLst>
                    <a:ext uri="{9D8B030D-6E8A-4147-A177-3AD203B41FA5}"/>
                  </a:extLst>
                </a:gridCol>
              </a:tblGrid>
              <a:tr h="338810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4622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최근 검색한 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5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개를 출력해 줌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(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단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 5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개 이상으로 넘어가면 오래된 순으로 삭제되어서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최근 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5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개만 출력함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)</a:t>
                      </a: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46828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38810">
                <a:tc rowSpan="2"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388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38810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29601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이 페이지는 첫 </a:t>
                      </a:r>
                      <a:r>
                        <a:rPr kumimoji="1" lang="ko-KR" altLang="en-US" sz="9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메인화면에서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로그인 후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, </a:t>
                      </a:r>
                    </a:p>
                    <a:p>
                      <a:pPr algn="l" latinLnBrk="1"/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‘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최근 본 상품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’ 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버튼을 클릭하면 </a:t>
                      </a:r>
                      <a:r>
                        <a:rPr kumimoji="1" lang="ko-KR" altLang="en-US" sz="9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이동하게되는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페이지를 </a:t>
                      </a:r>
                      <a:r>
                        <a:rPr kumimoji="1" lang="ko-KR" altLang="en-US" sz="9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설계한것입니다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.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937265" y="2961346"/>
            <a:ext cx="5494650" cy="17657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68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제목 1"/>
          <p:cNvSpPr/>
          <p:nvPr/>
        </p:nvSpPr>
        <p:spPr>
          <a:xfrm>
            <a:off x="322391" y="476440"/>
            <a:ext cx="3602089" cy="36052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0" tIns="0" rIns="0" bIns="0" anchor="ctr">
            <a:noAutofit/>
          </a:bodyPr>
          <a:lstStyle/>
          <a:p>
            <a:pPr lvl="0" algn="l" defTabSz="91440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1" i="0" kern="1200" spc="5">
                <a:solidFill>
                  <a:schemeClr val="tx2"/>
                </a:solidFill>
                <a:latin typeface="Trebuchet MS"/>
                <a:ea typeface="가는각진제목체"/>
                <a:sym typeface="Wingdings"/>
              </a:rPr>
              <a:t>Revision History</a:t>
            </a:r>
          </a:p>
        </p:txBody>
      </p:sp>
      <p:graphicFrame>
        <p:nvGraphicFramePr>
          <p:cNvPr id="17415" name="표 17414"/>
          <p:cNvGraphicFramePr/>
          <p:nvPr>
            <p:extLst>
              <p:ext uri="{D42A27DB-BD31-4B8C-83A1-F6EECF244321}">
                <p14:modId xmlns:p14="http://schemas.microsoft.com/office/powerpoint/2010/main" val="3119592275"/>
              </p:ext>
            </p:extLst>
          </p:nvPr>
        </p:nvGraphicFramePr>
        <p:xfrm>
          <a:off x="355781" y="973596"/>
          <a:ext cx="9170354" cy="3991513"/>
        </p:xfrm>
        <a:graphic>
          <a:graphicData uri="http://schemas.openxmlformats.org/drawingml/2006/table">
            <a:tbl>
              <a:tblPr firstRow="1" bandRow="1"/>
              <a:tblGrid>
                <a:gridCol w="702014"/>
                <a:gridCol w="6195630"/>
                <a:gridCol w="757570"/>
                <a:gridCol w="757570"/>
                <a:gridCol w="757570"/>
              </a:tblGrid>
              <a:tr h="26521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0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버전</a:t>
                      </a:r>
                    </a:p>
                  </a:txBody>
                  <a:tcPr marL="27526" marR="27526" marT="17978" marB="17978" anchor="ctr">
                    <a:lnL>
                      <a:noFill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변경 내용</a:t>
                      </a: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작성자</a:t>
                      </a: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검수자</a:t>
                      </a: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일자</a:t>
                      </a: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</a:tr>
              <a:tr h="26365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>
                      <a:noFill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6521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>
                      <a:noFill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6521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>
                      <a:noFill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lvl="0" indent="-1800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Arial"/>
                        <a:buChar char="-"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112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>
                      <a:noFill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70000" lvl="0" indent="-2700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6521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>
                      <a:noFill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6365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>
                      <a:noFill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70000" lvl="0" indent="-2700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6521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>
                      <a:noFill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70000" lvl="0" indent="-2700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6521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>
                      <a:noFill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6521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>
                      <a:noFill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6365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>
                      <a:noFill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6521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>
                      <a:noFill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6521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>
                      <a:noFill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6365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>
                      <a:noFill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6521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>
                      <a:noFill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27526" marR="27526" marT="17978" marB="17978" anchor="ctr">
                    <a:lnL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T>
                    <a:lnB w="6309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4" y="1274431"/>
            <a:ext cx="6315075" cy="4762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3" y="1274431"/>
            <a:ext cx="6315075" cy="4762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25" y="441508"/>
            <a:ext cx="1031051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로그아웃 페이지</a:t>
            </a:r>
            <a:endParaRPr lang="ko-KR" altLang="en-US" sz="900" dirty="0"/>
          </a:p>
        </p:txBody>
      </p:sp>
      <p:graphicFrame>
        <p:nvGraphicFramePr>
          <p:cNvPr id="20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167767"/>
              </p:ext>
            </p:extLst>
          </p:nvPr>
        </p:nvGraphicFramePr>
        <p:xfrm>
          <a:off x="7607776" y="1080289"/>
          <a:ext cx="2198905" cy="3696932"/>
        </p:xfrm>
        <a:graphic>
          <a:graphicData uri="http://schemas.openxmlformats.org/drawingml/2006/table">
            <a:tbl>
              <a:tblPr/>
              <a:tblGrid>
                <a:gridCol w="133400">
                  <a:extLst>
                    <a:ext uri="{9D8B030D-6E8A-4147-A177-3AD203B41FA5}"/>
                  </a:extLst>
                </a:gridCol>
                <a:gridCol w="2065505">
                  <a:extLst>
                    <a:ext uri="{9D8B030D-6E8A-4147-A177-3AD203B41FA5}"/>
                  </a:extLst>
                </a:gridCol>
              </a:tblGrid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77877"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1.1 –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로그아웃 취소 버튼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77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1.2</a:t>
                      </a: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– 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로그아웃 확인 버튼</a:t>
                      </a:r>
                      <a:endParaRPr lang="en-US" altLang="ko-KR" sz="900" b="0" i="0" baseline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0" lvl="0" indent="0" algn="l" defTabSz="918527"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baseline="0" dirty="0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</a:t>
                      </a:r>
                      <a:r>
                        <a:rPr lang="ko-KR" altLang="en-US" sz="900" b="0" i="0" baseline="0" dirty="0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로그아웃 시 </a:t>
                      </a:r>
                      <a:r>
                        <a:rPr lang="ko-KR" altLang="en-US" sz="900" b="0" i="0" baseline="0" dirty="0" err="1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우상단</a:t>
                      </a:r>
                      <a:r>
                        <a:rPr lang="ko-KR" altLang="en-US" sz="900" b="0" i="0" baseline="0" dirty="0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메뉴의 경우 로그인 이전 상태와 같게 바뀜</a:t>
                      </a:r>
                      <a:endParaRPr lang="en-US" altLang="ko-KR" sz="900" b="0" i="0" dirty="0" smtClean="0">
                        <a:solidFill>
                          <a:srgbClr val="FF0000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126558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628707" y="606819"/>
            <a:ext cx="530915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김건우</a:t>
            </a:r>
            <a:endParaRPr lang="en-US" altLang="ko-KR" sz="9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2686562" y="3286535"/>
            <a:ext cx="2484897" cy="900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686562" y="3214509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3161263" y="3772710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1-1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4055056" y="3772710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1-2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2844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3" y="1297036"/>
            <a:ext cx="6315075" cy="4762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25" y="441508"/>
            <a:ext cx="2232806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FAQ </a:t>
            </a:r>
            <a:r>
              <a:rPr lang="ko-KR" altLang="en-US" sz="900" dirty="0" smtClean="0"/>
              <a:t>페이지 </a:t>
            </a:r>
            <a:r>
              <a:rPr lang="en-US" altLang="ko-KR" sz="900" dirty="0" smtClean="0"/>
              <a:t>– FAQ </a:t>
            </a:r>
            <a:r>
              <a:rPr lang="ko-KR" altLang="en-US" sz="900" dirty="0" smtClean="0"/>
              <a:t>메인</a:t>
            </a:r>
            <a:endParaRPr lang="ko-KR" altLang="en-US" sz="900" dirty="0"/>
          </a:p>
        </p:txBody>
      </p:sp>
      <p:graphicFrame>
        <p:nvGraphicFramePr>
          <p:cNvPr id="20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609297"/>
              </p:ext>
            </p:extLst>
          </p:nvPr>
        </p:nvGraphicFramePr>
        <p:xfrm>
          <a:off x="7607776" y="1080289"/>
          <a:ext cx="2198905" cy="3791996"/>
        </p:xfrm>
        <a:graphic>
          <a:graphicData uri="http://schemas.openxmlformats.org/drawingml/2006/table">
            <a:tbl>
              <a:tblPr/>
              <a:tblGrid>
                <a:gridCol w="133400">
                  <a:extLst>
                    <a:ext uri="{9D8B030D-6E8A-4147-A177-3AD203B41FA5}"/>
                  </a:extLst>
                </a:gridCol>
                <a:gridCol w="2065505">
                  <a:extLst>
                    <a:ext uri="{9D8B030D-6E8A-4147-A177-3AD203B41FA5}"/>
                  </a:extLst>
                </a:gridCol>
              </a:tblGrid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77877"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1.1 –</a:t>
                      </a:r>
                      <a:r>
                        <a:rPr lang="en-US" altLang="ko-KR" sz="900" b="0" i="0" baseline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</a:t>
                      </a:r>
                      <a:r>
                        <a:rPr lang="ko-KR" altLang="en-US" sz="900" b="0" i="0" baseline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주로 찾는 질문에 대한 페이지</a:t>
                      </a:r>
                      <a:endParaRPr lang="ko-KR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77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1.2 – 1:1</a:t>
                      </a:r>
                      <a:r>
                        <a:rPr lang="en-US" altLang="ko-KR" sz="900" b="0" i="0" baseline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</a:t>
                      </a:r>
                      <a:r>
                        <a:rPr lang="ko-KR" altLang="en-US" sz="900" b="0" i="0" baseline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문의 페이지</a:t>
                      </a:r>
                      <a:endParaRPr lang="ko-KR" sz="900" b="0" i="0" dirty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853"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2.1 -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주제에 대해 입력하면 주로 찾는 질문이 조회수 순서대로 나열됨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질문의 조회수를 받는 항목이 필요함</a:t>
                      </a:r>
                      <a:endParaRPr lang="ko-KR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1265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2.2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주로 찾는 질문들의 목록을 나타내는 항목</a:t>
                      </a:r>
                      <a:endParaRPr lang="ko-KR" sz="900" b="0" i="0" dirty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주로 찾는 질문이 없을 경우 나타남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628707" y="606819"/>
            <a:ext cx="530915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김건우</a:t>
            </a:r>
            <a:endParaRPr lang="en-US" altLang="ko-KR" sz="900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1825296" y="3234189"/>
            <a:ext cx="4354527" cy="1476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773597" y="3100113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817428" y="4800563"/>
            <a:ext cx="3678147" cy="682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73376" y="4655029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1773597" y="3441461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r>
              <a:rPr lang="en-US" altLang="ko-KR" sz="600" dirty="0" smtClean="0">
                <a:solidFill>
                  <a:schemeClr val="bg1"/>
                </a:solidFill>
              </a:rPr>
              <a:t>-1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4" name="타원 23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1773597" y="3724645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r>
              <a:rPr lang="en-US" altLang="ko-KR" sz="600" dirty="0" smtClean="0">
                <a:solidFill>
                  <a:schemeClr val="bg1"/>
                </a:solidFill>
              </a:rPr>
              <a:t>-2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14581" y="2962418"/>
            <a:ext cx="864312" cy="5762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06542" y="2728387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706542" y="3023167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1-1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706542" y="3260362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1-2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6900083" y="494313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754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3" y="1288327"/>
            <a:ext cx="6315075" cy="4762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25" y="441508"/>
            <a:ext cx="2412871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FAQ </a:t>
            </a:r>
            <a:r>
              <a:rPr lang="ko-KR" altLang="en-US" sz="900" dirty="0" smtClean="0"/>
              <a:t>페이지 </a:t>
            </a:r>
            <a:r>
              <a:rPr lang="en-US" altLang="ko-KR" sz="900" dirty="0" smtClean="0"/>
              <a:t>– </a:t>
            </a:r>
            <a:r>
              <a:rPr lang="ko-KR" altLang="en-US" sz="900" dirty="0" smtClean="0"/>
              <a:t>자주 찾는 질문 검색</a:t>
            </a:r>
            <a:endParaRPr lang="ko-KR" altLang="en-US" sz="900" dirty="0"/>
          </a:p>
        </p:txBody>
      </p:sp>
      <p:graphicFrame>
        <p:nvGraphicFramePr>
          <p:cNvPr id="20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987338"/>
              </p:ext>
            </p:extLst>
          </p:nvPr>
        </p:nvGraphicFramePr>
        <p:xfrm>
          <a:off x="7607776" y="1080289"/>
          <a:ext cx="2198905" cy="3363425"/>
        </p:xfrm>
        <a:graphic>
          <a:graphicData uri="http://schemas.openxmlformats.org/drawingml/2006/table">
            <a:tbl>
              <a:tblPr/>
              <a:tblGrid>
                <a:gridCol w="133400">
                  <a:extLst>
                    <a:ext uri="{9D8B030D-6E8A-4147-A177-3AD203B41FA5}"/>
                  </a:extLst>
                </a:gridCol>
                <a:gridCol w="2065505">
                  <a:extLst>
                    <a:ext uri="{9D8B030D-6E8A-4147-A177-3AD203B41FA5}"/>
                  </a:extLst>
                </a:gridCol>
              </a:tblGrid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77877"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1.1 -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주제에 대해 입력하면 주로 찾는 질문이 선호도 순서대로 나열됨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77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1.2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주로 찾는 질문들의 목록을 나타내는 항목</a:t>
                      </a:r>
                      <a:endParaRPr lang="ko-KR" sz="900" b="0" i="0" dirty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34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lang="ko-KR" altLang="en-US"/>
                      </a:pPr>
                      <a:endParaRPr lang="ko-KR" sz="900" b="0" i="0" dirty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628707" y="606819"/>
            <a:ext cx="530915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김건우</a:t>
            </a:r>
            <a:endParaRPr lang="en-US" altLang="ko-KR" sz="900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1825296" y="3234189"/>
            <a:ext cx="4354527" cy="1476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773597" y="3100113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1773597" y="3441461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r>
              <a:rPr lang="en-US" altLang="ko-KR" sz="600" dirty="0" smtClean="0">
                <a:solidFill>
                  <a:schemeClr val="bg1"/>
                </a:solidFill>
              </a:rPr>
              <a:t>-1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4" name="타원 23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1773597" y="3724645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r>
              <a:rPr lang="en-US" altLang="ko-KR" sz="600" dirty="0" smtClean="0">
                <a:solidFill>
                  <a:schemeClr val="bg1"/>
                </a:solidFill>
              </a:rPr>
              <a:t>-2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6900083" y="494313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558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4" y="1297036"/>
            <a:ext cx="6315075" cy="4762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25" y="441508"/>
            <a:ext cx="255692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FAQ </a:t>
            </a:r>
            <a:r>
              <a:rPr lang="ko-KR" altLang="en-US" sz="900" dirty="0" smtClean="0"/>
              <a:t>페이지 </a:t>
            </a:r>
            <a:r>
              <a:rPr lang="en-US" altLang="ko-KR" sz="900" dirty="0" smtClean="0"/>
              <a:t>– </a:t>
            </a:r>
            <a:r>
              <a:rPr lang="ko-KR" altLang="en-US" sz="900" dirty="0" smtClean="0"/>
              <a:t>자주 찾는 질문 검색 상세</a:t>
            </a:r>
            <a:endParaRPr lang="ko-KR" altLang="en-US" sz="900" dirty="0"/>
          </a:p>
        </p:txBody>
      </p:sp>
      <p:graphicFrame>
        <p:nvGraphicFramePr>
          <p:cNvPr id="20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496679"/>
              </p:ext>
            </p:extLst>
          </p:nvPr>
        </p:nvGraphicFramePr>
        <p:xfrm>
          <a:off x="7607776" y="1080289"/>
          <a:ext cx="2198905" cy="3313292"/>
        </p:xfrm>
        <a:graphic>
          <a:graphicData uri="http://schemas.openxmlformats.org/drawingml/2006/table">
            <a:tbl>
              <a:tblPr/>
              <a:tblGrid>
                <a:gridCol w="133400">
                  <a:extLst>
                    <a:ext uri="{9D8B030D-6E8A-4147-A177-3AD203B41FA5}"/>
                  </a:extLst>
                </a:gridCol>
                <a:gridCol w="2065505">
                  <a:extLst>
                    <a:ext uri="{9D8B030D-6E8A-4147-A177-3AD203B41FA5}"/>
                  </a:extLst>
                </a:gridCol>
              </a:tblGrid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77877"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1.1 –</a:t>
                      </a: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질문의 제목과 본문 내용 구분하여 보여줌</a:t>
                      </a:r>
                      <a:endParaRPr lang="ko-KR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77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1.2 – 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해당 자주 찾는 질문에 대한 답변에 대한 평가</a:t>
                      </a:r>
                      <a:endParaRPr lang="ko-KR" sz="900" b="0" i="0" dirty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210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lang="ko-KR" altLang="en-US"/>
                      </a:pPr>
                      <a:endParaRPr lang="ko-KR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628707" y="606819"/>
            <a:ext cx="530915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김건우</a:t>
            </a:r>
            <a:endParaRPr lang="en-US" altLang="ko-KR" sz="900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1631395" y="2808390"/>
            <a:ext cx="4152285" cy="1774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579696" y="2674314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1492049" y="3191683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r>
              <a:rPr lang="en-US" altLang="ko-KR" sz="600" dirty="0" smtClean="0">
                <a:solidFill>
                  <a:schemeClr val="bg1"/>
                </a:solidFill>
              </a:rPr>
              <a:t>-1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4" name="타원 23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1492049" y="3887343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1-2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6900083" y="494313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723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3" y="1287260"/>
            <a:ext cx="6315075" cy="4762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25" y="441508"/>
            <a:ext cx="219679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1:1 </a:t>
            </a:r>
            <a:r>
              <a:rPr lang="ko-KR" altLang="en-US" sz="900" dirty="0"/>
              <a:t>문의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페이지 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본문</a:t>
            </a:r>
            <a:endParaRPr lang="ko-KR" altLang="en-US" sz="900" dirty="0"/>
          </a:p>
        </p:txBody>
      </p:sp>
      <p:graphicFrame>
        <p:nvGraphicFramePr>
          <p:cNvPr id="20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307064"/>
              </p:ext>
            </p:extLst>
          </p:nvPr>
        </p:nvGraphicFramePr>
        <p:xfrm>
          <a:off x="7607776" y="1080289"/>
          <a:ext cx="2198905" cy="3747223"/>
        </p:xfrm>
        <a:graphic>
          <a:graphicData uri="http://schemas.openxmlformats.org/drawingml/2006/table">
            <a:tbl>
              <a:tblPr/>
              <a:tblGrid>
                <a:gridCol w="133400">
                  <a:extLst>
                    <a:ext uri="{9D8B030D-6E8A-4147-A177-3AD203B41FA5}"/>
                  </a:extLst>
                </a:gridCol>
                <a:gridCol w="2065505">
                  <a:extLst>
                    <a:ext uri="{9D8B030D-6E8A-4147-A177-3AD203B41FA5}"/>
                  </a:extLst>
                </a:gridCol>
              </a:tblGrid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7382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회원의 정보를 자동으로 받아옴</a:t>
                      </a:r>
                      <a:endParaRPr lang="ko-KR" sz="900" b="0" i="0" dirty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카테고리 선택 항목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카테고리는 문의 항목을 선택할 수 있으며</a:t>
                      </a:r>
                      <a:r>
                        <a:rPr lang="en-US" altLang="ko-KR" sz="900" b="0" i="0" dirty="0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 </a:t>
                      </a:r>
                      <a:r>
                        <a:rPr lang="ko-KR" altLang="en-US" sz="900" b="0" i="0" dirty="0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예약 관련</a:t>
                      </a:r>
                      <a:r>
                        <a:rPr lang="ko-KR" altLang="en-US" sz="900" b="0" i="0" baseline="0" dirty="0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혹은 개인이 문의할 내용 선택</a:t>
                      </a:r>
                      <a:endParaRPr lang="ko-KR" sz="900" b="0" i="0" dirty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12655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제목 및 내용을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입력받아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하단의 문의하기 버튼을 통해 데이터로 저장함</a:t>
                      </a:r>
                      <a:endParaRPr lang="ko-KR" sz="900" b="0" i="0" dirty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문의하기 확인 버튼</a:t>
                      </a: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628707" y="606819"/>
            <a:ext cx="530915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김건우</a:t>
            </a:r>
            <a:endParaRPr lang="en-US" altLang="ko-KR" sz="90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714211" y="2890392"/>
            <a:ext cx="2151243" cy="2881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714020" y="3502612"/>
            <a:ext cx="4456075" cy="18184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579696" y="4135566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1534146" y="2674314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3586887" y="5321030"/>
            <a:ext cx="1083420" cy="306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442835" y="5219121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714211" y="3209621"/>
            <a:ext cx="2151243" cy="2881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534146" y="2993543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95194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3" y="1297036"/>
            <a:ext cx="6315075" cy="4762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25" y="441508"/>
            <a:ext cx="2131299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1:1 </a:t>
            </a:r>
            <a:r>
              <a:rPr lang="ko-KR" altLang="en-US" sz="900" dirty="0" smtClean="0"/>
              <a:t>문의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페이지 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전송</a:t>
            </a:r>
            <a:endParaRPr lang="ko-KR" altLang="en-US" sz="900" dirty="0"/>
          </a:p>
        </p:txBody>
      </p:sp>
      <p:graphicFrame>
        <p:nvGraphicFramePr>
          <p:cNvPr id="20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719313"/>
              </p:ext>
            </p:extLst>
          </p:nvPr>
        </p:nvGraphicFramePr>
        <p:xfrm>
          <a:off x="7607776" y="1080289"/>
          <a:ext cx="2198905" cy="3400971"/>
        </p:xfrm>
        <a:graphic>
          <a:graphicData uri="http://schemas.openxmlformats.org/drawingml/2006/table">
            <a:tbl>
              <a:tblPr/>
              <a:tblGrid>
                <a:gridCol w="133400">
                  <a:extLst>
                    <a:ext uri="{9D8B030D-6E8A-4147-A177-3AD203B41FA5}"/>
                  </a:extLst>
                </a:gridCol>
                <a:gridCol w="2065505">
                  <a:extLst>
                    <a:ext uri="{9D8B030D-6E8A-4147-A177-3AD203B41FA5}"/>
                  </a:extLst>
                </a:gridCol>
              </a:tblGrid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29769"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1.1 –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문의 발송 취소 버튼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1.2</a:t>
                      </a: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– 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문의 발송 확인 버튼</a:t>
                      </a:r>
                      <a:endParaRPr lang="en-US" altLang="ko-KR" sz="900" b="0" i="0" baseline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0" lvl="0" indent="0" algn="l" defTabSz="918527"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baseline="0" dirty="0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</a:t>
                      </a:r>
                      <a:r>
                        <a:rPr lang="ko-KR" altLang="en-US" sz="900" b="0" i="0" baseline="0" dirty="0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취소 시 내용은 지워지지 않은 채 해당 알림 창만 닫음</a:t>
                      </a:r>
                      <a:endParaRPr lang="en-US" altLang="ko-KR" sz="900" b="0" i="0" dirty="0" smtClean="0">
                        <a:solidFill>
                          <a:srgbClr val="FF0000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126558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endParaRPr lang="ko-KR" sz="900" b="0" i="0" dirty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628707" y="606819"/>
            <a:ext cx="530915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김건우</a:t>
            </a:r>
            <a:endParaRPr lang="en-US" altLang="ko-KR" sz="900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2578523" y="3430587"/>
            <a:ext cx="2484897" cy="900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578523" y="3358561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3053224" y="3916762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1-1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3947017" y="3916762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1-2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189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3" y="1287260"/>
            <a:ext cx="6315075" cy="4762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25" y="441508"/>
            <a:ext cx="1665841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마이</a:t>
            </a:r>
            <a:r>
              <a:rPr lang="en-US" altLang="ko-KR" sz="900" dirty="0"/>
              <a:t> </a:t>
            </a:r>
            <a:r>
              <a:rPr lang="ko-KR" altLang="en-US" sz="900" dirty="0"/>
              <a:t>페이지 </a:t>
            </a:r>
            <a:r>
              <a:rPr lang="en-US" altLang="ko-KR" sz="900" dirty="0"/>
              <a:t>– </a:t>
            </a:r>
            <a:r>
              <a:rPr lang="ko-KR" altLang="en-US" sz="900" dirty="0" smtClean="0"/>
              <a:t>이용 완료내역</a:t>
            </a:r>
            <a:endParaRPr lang="ko-KR" altLang="en-US" sz="900" dirty="0"/>
          </a:p>
        </p:txBody>
      </p:sp>
      <p:graphicFrame>
        <p:nvGraphicFramePr>
          <p:cNvPr id="20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333566"/>
              </p:ext>
            </p:extLst>
          </p:nvPr>
        </p:nvGraphicFramePr>
        <p:xfrm>
          <a:off x="7607776" y="1080289"/>
          <a:ext cx="2198905" cy="4787726"/>
        </p:xfrm>
        <a:graphic>
          <a:graphicData uri="http://schemas.openxmlformats.org/drawingml/2006/table">
            <a:tbl>
              <a:tblPr/>
              <a:tblGrid>
                <a:gridCol w="133400">
                  <a:extLst>
                    <a:ext uri="{9D8B030D-6E8A-4147-A177-3AD203B41FA5}"/>
                  </a:extLst>
                </a:gridCol>
                <a:gridCol w="2065505">
                  <a:extLst>
                    <a:ext uri="{9D8B030D-6E8A-4147-A177-3AD203B41FA5}"/>
                  </a:extLst>
                </a:gridCol>
              </a:tblGrid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93455">
                <a:tc rowSpan="4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1.1 -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과거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이용했던 이력에 대한 정보를 제공하는 페이지</a:t>
                      </a:r>
                      <a:endParaRPr lang="ko-KR" sz="900" b="0" i="0" dirty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1.2 -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현재 사용자가 예약한 호텔에 대한 정보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</a:t>
                      </a: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마이 페이지에 처음 들어갈 경우 표시되는 페이지</a:t>
                      </a:r>
                      <a:endParaRPr lang="ko-KR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1.3 - 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예약한 곳에 대해 취소하는 페이지</a:t>
                      </a:r>
                      <a:endParaRPr lang="en-US" altLang="ko-KR" sz="900" b="0" i="0" baseline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1.4 - 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회원 정보를 수정할 수 있는 페이지</a:t>
                      </a:r>
                      <a:endParaRPr lang="en-US" altLang="ko-KR" sz="900" b="0" i="0" baseline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회원이 이용한 호텔 이력 출력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이용후기의 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‘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확인하기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’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를 누를 시 작성한 후기를 띄움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‘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작성하기</a:t>
                      </a: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＇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를 누를 시 해당 호텔의 후기를 작성하는 페이지로 이동함</a:t>
                      </a:r>
                      <a:endParaRPr lang="en-US" altLang="ko-KR" sz="900" b="0" i="0" baseline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126558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628707" y="606819"/>
            <a:ext cx="530915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김건우</a:t>
            </a:r>
            <a:endParaRPr lang="en-US" altLang="ko-KR" sz="900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814581" y="2962418"/>
            <a:ext cx="864312" cy="10443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982249" y="3170385"/>
            <a:ext cx="4557703" cy="17007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823640" y="3075377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706542" y="2728387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706542" y="3023167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1-1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4" name="타원 23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706542" y="3260362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1-2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709808" y="3502613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1-3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709808" y="3754704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1-4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97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36" y="952940"/>
            <a:ext cx="4454999" cy="539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extBox 8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후기작성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9028" y="476470"/>
            <a:ext cx="2920765" cy="160412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40323" y="636882"/>
            <a:ext cx="6657881" cy="163588"/>
          </a:xfrm>
        </p:spPr>
        <p:txBody>
          <a:bodyPr/>
          <a:lstStyle/>
          <a:p>
            <a:pPr>
              <a:defRPr/>
            </a:pPr>
            <a:endParaRPr/>
          </a:p>
        </p:txBody>
      </p:sp>
      <p:graphicFrame>
        <p:nvGraphicFramePr>
          <p:cNvPr id="18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80000"/>
          <a:ext cx="2199706" cy="3695898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8038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8373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-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호텔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이용에대해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자신이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느낀점을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  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1~10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점까지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선택할수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있다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3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호텔에 대한 후기를 적는 공간이다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.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837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등록버튼을 누르면 등록되고 취소버튼을 누르면 이전페이지로 돌아간다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3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3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3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3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3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3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3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38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38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2" name="오른쪽 화살표 9"/>
          <p:cNvSpPr>
            <a:spLocks noChangeArrowheads="1"/>
          </p:cNvSpPr>
          <p:nvPr/>
        </p:nvSpPr>
        <p:spPr bwMode="auto">
          <a:xfrm>
            <a:off x="4583734" y="4013470"/>
            <a:ext cx="613059" cy="330353"/>
          </a:xfrm>
          <a:prstGeom prst="rightArrow">
            <a:avLst>
              <a:gd name="adj1" fmla="val 50000"/>
              <a:gd name="adj2" fmla="val 502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buFont typeface="Wingdings" panose="05000000000000000000" pitchFamily="2" charset="2"/>
              <a:buNone/>
              <a:defRPr/>
            </a:pPr>
            <a:endParaRPr lang="ko-KR" altLang="en-US" sz="1200" b="0">
              <a:solidFill>
                <a:srgbClr val="336699"/>
              </a:solidFill>
              <a:ea typeface="가는각진제목체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0265" y="2472882"/>
            <a:ext cx="908470" cy="13531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15" name="타원 14"/>
          <p:cNvSpPr/>
          <p:nvPr/>
        </p:nvSpPr>
        <p:spPr>
          <a:xfrm>
            <a:off x="84265" y="2199706"/>
            <a:ext cx="287470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pic>
        <p:nvPicPr>
          <p:cNvPr id="46130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793" y="2310882"/>
            <a:ext cx="2172705" cy="340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131" name="그룹 36"/>
          <p:cNvGrpSpPr>
            <a:grpSpLocks/>
          </p:cNvGrpSpPr>
          <p:nvPr/>
        </p:nvGrpSpPr>
        <p:grpSpPr bwMode="auto">
          <a:xfrm>
            <a:off x="3826147" y="4259646"/>
            <a:ext cx="309705" cy="1318235"/>
            <a:chOff x="2807216" y="2272796"/>
            <a:chExt cx="309580" cy="436124"/>
          </a:xfrm>
        </p:grpSpPr>
        <p:cxnSp>
          <p:nvCxnSpPr>
            <p:cNvPr id="46134" name="직선 연결선 37"/>
            <p:cNvCxnSpPr>
              <a:cxnSpLocks noChangeShapeType="1"/>
            </p:cNvCxnSpPr>
            <p:nvPr/>
          </p:nvCxnSpPr>
          <p:spPr bwMode="auto">
            <a:xfrm>
              <a:off x="2807216" y="2272796"/>
              <a:ext cx="309580" cy="0"/>
            </a:xfrm>
            <a:prstGeom prst="line">
              <a:avLst/>
            </a:prstGeom>
            <a:noFill/>
            <a:ln w="9525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135" name="직선 연결선 38"/>
            <p:cNvCxnSpPr>
              <a:cxnSpLocks noChangeShapeType="1"/>
            </p:cNvCxnSpPr>
            <p:nvPr/>
          </p:nvCxnSpPr>
          <p:spPr bwMode="auto">
            <a:xfrm>
              <a:off x="2807216" y="2708920"/>
              <a:ext cx="309580" cy="0"/>
            </a:xfrm>
            <a:prstGeom prst="line">
              <a:avLst/>
            </a:prstGeom>
            <a:noFill/>
            <a:ln w="9525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136" name="직선 화살표 연결선 39"/>
            <p:cNvCxnSpPr>
              <a:cxnSpLocks noChangeShapeType="1"/>
            </p:cNvCxnSpPr>
            <p:nvPr/>
          </p:nvCxnSpPr>
          <p:spPr bwMode="auto">
            <a:xfrm>
              <a:off x="2962006" y="2272796"/>
              <a:ext cx="0" cy="436124"/>
            </a:xfrm>
            <a:prstGeom prst="straightConnector1">
              <a:avLst/>
            </a:prstGeom>
            <a:noFill/>
            <a:ln w="9525" algn="ctr">
              <a:solidFill>
                <a:schemeClr val="bg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1" name="타원 20"/>
          <p:cNvSpPr/>
          <p:nvPr/>
        </p:nvSpPr>
        <p:spPr>
          <a:xfrm>
            <a:off x="3638735" y="3956294"/>
            <a:ext cx="287470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2" name="타원 21"/>
          <p:cNvSpPr/>
          <p:nvPr/>
        </p:nvSpPr>
        <p:spPr>
          <a:xfrm>
            <a:off x="2922440" y="5577881"/>
            <a:ext cx="287471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212484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3" y="1287308"/>
            <a:ext cx="6315075" cy="4762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25" y="441508"/>
            <a:ext cx="2045753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마이</a:t>
            </a:r>
            <a:r>
              <a:rPr lang="en-US" altLang="ko-KR" sz="900" dirty="0"/>
              <a:t> </a:t>
            </a:r>
            <a:r>
              <a:rPr lang="ko-KR" altLang="en-US" sz="900" dirty="0"/>
              <a:t>페이지 </a:t>
            </a:r>
            <a:r>
              <a:rPr lang="en-US" altLang="ko-KR" sz="900" dirty="0"/>
              <a:t>– </a:t>
            </a:r>
            <a:r>
              <a:rPr lang="ko-KR" altLang="en-US" sz="900" dirty="0" smtClean="0"/>
              <a:t>이용 완료내역 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후기</a:t>
            </a:r>
            <a:endParaRPr lang="ko-KR" altLang="en-US" sz="900" dirty="0"/>
          </a:p>
        </p:txBody>
      </p:sp>
      <p:graphicFrame>
        <p:nvGraphicFramePr>
          <p:cNvPr id="20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406321"/>
              </p:ext>
            </p:extLst>
          </p:nvPr>
        </p:nvGraphicFramePr>
        <p:xfrm>
          <a:off x="7607776" y="1080289"/>
          <a:ext cx="2198905" cy="3207158"/>
        </p:xfrm>
        <a:graphic>
          <a:graphicData uri="http://schemas.openxmlformats.org/drawingml/2006/table">
            <a:tbl>
              <a:tblPr/>
              <a:tblGrid>
                <a:gridCol w="133400">
                  <a:extLst>
                    <a:ext uri="{9D8B030D-6E8A-4147-A177-3AD203B41FA5}"/>
                  </a:extLst>
                </a:gridCol>
                <a:gridCol w="2065505">
                  <a:extLst>
                    <a:ext uri="{9D8B030D-6E8A-4147-A177-3AD203B41FA5}"/>
                  </a:extLst>
                </a:gridCol>
              </a:tblGrid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회원이 작성한 후기를 보여주는 창</a:t>
                      </a:r>
                      <a:endParaRPr lang="ko-KR" sz="900" b="0" i="0" dirty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회원이 작성한 항목 별 평점을 보여주는 창</a:t>
                      </a:r>
                      <a:endParaRPr lang="ko-KR" altLang="ko-KR" sz="900" b="0" i="0" dirty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12655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종합 평점을 보여주는 창</a:t>
                      </a: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628707" y="606819"/>
            <a:ext cx="530915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김건우</a:t>
            </a:r>
            <a:endParaRPr lang="en-US" altLang="ko-KR" sz="900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1282056" y="2818367"/>
            <a:ext cx="4573650" cy="10803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101990" y="2662004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 flipV="1">
            <a:off x="1282056" y="4051155"/>
            <a:ext cx="3061104" cy="10720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38004" y="3936920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 flipV="1">
            <a:off x="4505766" y="4207275"/>
            <a:ext cx="1277914" cy="5557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361714" y="4093040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219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4" y="1287260"/>
            <a:ext cx="6315075" cy="4762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25" y="441508"/>
            <a:ext cx="1435008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마이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페이지 </a:t>
            </a:r>
            <a:r>
              <a:rPr lang="en-US" altLang="ko-KR" sz="900" dirty="0" smtClean="0"/>
              <a:t>– </a:t>
            </a:r>
            <a:r>
              <a:rPr lang="ko-KR" altLang="en-US" sz="900" dirty="0" smtClean="0"/>
              <a:t>예약 현황</a:t>
            </a:r>
            <a:endParaRPr lang="ko-KR" altLang="en-US" sz="900" dirty="0"/>
          </a:p>
        </p:txBody>
      </p:sp>
      <p:graphicFrame>
        <p:nvGraphicFramePr>
          <p:cNvPr id="20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414389"/>
              </p:ext>
            </p:extLst>
          </p:nvPr>
        </p:nvGraphicFramePr>
        <p:xfrm>
          <a:off x="7607776" y="1080289"/>
          <a:ext cx="2198905" cy="3344318"/>
        </p:xfrm>
        <a:graphic>
          <a:graphicData uri="http://schemas.openxmlformats.org/drawingml/2006/table">
            <a:tbl>
              <a:tblPr/>
              <a:tblGrid>
                <a:gridCol w="133400">
                  <a:extLst>
                    <a:ext uri="{9D8B030D-6E8A-4147-A177-3AD203B41FA5}"/>
                  </a:extLst>
                </a:gridCol>
                <a:gridCol w="2065505">
                  <a:extLst>
                    <a:ext uri="{9D8B030D-6E8A-4147-A177-3AD203B41FA5}"/>
                  </a:extLst>
                </a:gridCol>
              </a:tblGrid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회원이 이용한 호텔 이력 출력</a:t>
                      </a:r>
                      <a:endParaRPr lang="en-US" altLang="ko-KR" sz="900" b="0" i="0" baseline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회원이 이용할 호텔 이력 출력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171450" marR="0" lvl="0" indent="-17145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오늘 날짜가 체크인 기간을 지날 경우 </a:t>
                      </a:r>
                      <a:r>
                        <a:rPr lang="en-US" altLang="ko-KR" sz="900" b="0" i="0" dirty="0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</a:t>
                      </a:r>
                      <a:r>
                        <a:rPr lang="ko-KR" altLang="en-US" sz="900" b="0" i="0" dirty="0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번 영역으로 데이터를 이동</a:t>
                      </a:r>
                      <a:endParaRPr lang="ko-KR" altLang="ko-KR" sz="900" b="0" i="0" dirty="0" smtClean="0">
                        <a:solidFill>
                          <a:srgbClr val="FF0000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126558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628707" y="606819"/>
            <a:ext cx="530915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김건우</a:t>
            </a:r>
            <a:endParaRPr lang="en-US" altLang="ko-KR" sz="900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1982249" y="4006796"/>
            <a:ext cx="4557703" cy="14406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823640" y="3911787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982249" y="3142397"/>
            <a:ext cx="4557703" cy="540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823640" y="3047388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0164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51" y="1017716"/>
            <a:ext cx="6630594" cy="47263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8642" y="610931"/>
            <a:ext cx="1368494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이승민</a:t>
            </a:r>
            <a:endParaRPr lang="ko-KR" altLang="en-US" sz="800" dirty="0"/>
          </a:p>
        </p:txBody>
      </p:sp>
      <p:sp>
        <p:nvSpPr>
          <p:cNvPr id="10" name="직사각형 9"/>
          <p:cNvSpPr/>
          <p:nvPr/>
        </p:nvSpPr>
        <p:spPr>
          <a:xfrm>
            <a:off x="452147" y="2596478"/>
            <a:ext cx="2550777" cy="5415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10386" y="3372114"/>
            <a:ext cx="3319032" cy="7030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61795" y="4150847"/>
            <a:ext cx="2789385" cy="7202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58916" y="4259507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196890" y="3413258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29639" y="2596478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1029964" y="3403854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2-1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2974666" y="3403854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r>
              <a:rPr lang="en-US" altLang="ko-KR" sz="600" dirty="0" smtClean="0">
                <a:solidFill>
                  <a:schemeClr val="bg1"/>
                </a:solidFill>
              </a:rPr>
              <a:t>-2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1174016" y="4313281"/>
            <a:ext cx="200298" cy="197136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3-1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2974666" y="4304179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3-2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9882" y="450517"/>
            <a:ext cx="2885837" cy="160414"/>
          </a:xfrm>
          <a:prstGeom prst="rect">
            <a:avLst/>
          </a:prstGeom>
          <a:noFill/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none" lIns="90000" tIns="46800" rIns="90000" bIns="4680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호텔 검색 페이지</a:t>
            </a:r>
            <a:endParaRPr lang="ko-KR" altLang="ko-KR" sz="900" b="0" i="0" dirty="0">
              <a:solidFill>
                <a:srgbClr val="000000">
                  <a:alpha val="100000"/>
                </a:srgbClr>
              </a:solidFill>
              <a:latin typeface="가는각진제목체"/>
              <a:ea typeface="가는각진제목체"/>
              <a:sym typeface="Wingdings"/>
            </a:endParaRPr>
          </a:p>
        </p:txBody>
      </p:sp>
      <p:graphicFrame>
        <p:nvGraphicFramePr>
          <p:cNvPr id="16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18231" y="1062073"/>
          <a:ext cx="2198905" cy="5213543"/>
        </p:xfrm>
        <a:graphic>
          <a:graphicData uri="http://schemas.openxmlformats.org/drawingml/2006/table">
            <a:tbl>
              <a:tblPr/>
              <a:tblGrid>
                <a:gridCol w="146164">
                  <a:extLst>
                    <a:ext uri="{9D8B030D-6E8A-4147-A177-3AD203B41FA5}"/>
                  </a:extLst>
                </a:gridCol>
                <a:gridCol w="2052741">
                  <a:extLst>
                    <a:ext uri="{9D8B030D-6E8A-4147-A177-3AD203B41FA5}"/>
                  </a:extLst>
                </a:gridCol>
              </a:tblGrid>
              <a:tr h="21457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63667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검색하는 기술의 영역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(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원하는 지역의 일부분을 입력해도 주황색버튼을 누르면 입력한 단어와 연관되어있는 지역들을 출력함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)</a:t>
                      </a: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95971"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2.1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날짜를 선택하는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부분 중</a:t>
                      </a: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 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체크인 날짜를</a:t>
                      </a:r>
                      <a:endParaRPr lang="en-US" altLang="ko-KR" sz="900" b="0" i="0" baseline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지정하는 영역</a:t>
                      </a: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95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2.2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날짜를 선택하는 부분 중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체크아웃 날짜를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지정하는 영역</a:t>
                      </a: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971"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3.1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한번에 예약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할 객실의 수를 지정하는 영역</a:t>
                      </a: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(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화살표를 누르면 객실의 개수 선택가능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 pitchFamily="18" charset="-127"/>
                          <a:cs typeface="+mn-cs"/>
                          <a:sym typeface="Wingdings"/>
                        </a:rPr>
                        <a:t>)</a:t>
                      </a: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95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3.2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예약 할 인원을 지정하는 영역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(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화살표를 누르면 원수 지정가능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 </a:t>
                      </a:r>
                    </a:p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성인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유아도 지정가능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)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97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세부적으로 호텔을 검색하고 싶을 때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사용자가 검색조건을 늘릴 수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있게하는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기능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14573">
                <a:tc rowSpan="3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5-1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홈페이지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메인화면으로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이동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145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5-2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로그인을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시도 할 수 있는 기능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6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5-3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고객센터페이지로 이동함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97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인기 있는 상품들을 관리자가 수동적으로 호텔상품을 전시하는 부분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밑의 화살표를 누르면 이미지가 넘어간다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.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1457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14573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1457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95" y="4946818"/>
            <a:ext cx="1285875" cy="32385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61795" y="4967555"/>
            <a:ext cx="1285876" cy="3016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28532" y="4945726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3825719" y="2298265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4415186" y="1701963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3825719" y="2604247"/>
            <a:ext cx="2678221" cy="26295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775316" y="1701963"/>
            <a:ext cx="1762389" cy="4660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4906837" y="1701963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5-1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5374938" y="1687109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5-2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5760502" y="1701963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5-3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72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3" y="1301428"/>
            <a:ext cx="6315075" cy="4762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25" y="441508"/>
            <a:ext cx="1435008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마이</a:t>
            </a:r>
            <a:r>
              <a:rPr lang="en-US" altLang="ko-KR" sz="900" dirty="0"/>
              <a:t> </a:t>
            </a:r>
            <a:r>
              <a:rPr lang="ko-KR" altLang="en-US" sz="900" dirty="0"/>
              <a:t>페이지 </a:t>
            </a:r>
            <a:r>
              <a:rPr lang="en-US" altLang="ko-KR" sz="900" dirty="0"/>
              <a:t>– </a:t>
            </a:r>
            <a:r>
              <a:rPr lang="ko-KR" altLang="en-US" sz="900" dirty="0" smtClean="0"/>
              <a:t>예약 취소</a:t>
            </a:r>
            <a:endParaRPr lang="ko-KR" altLang="en-US" sz="900" dirty="0"/>
          </a:p>
        </p:txBody>
      </p:sp>
      <p:graphicFrame>
        <p:nvGraphicFramePr>
          <p:cNvPr id="20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395466"/>
              </p:ext>
            </p:extLst>
          </p:nvPr>
        </p:nvGraphicFramePr>
        <p:xfrm>
          <a:off x="7607776" y="1080289"/>
          <a:ext cx="2198905" cy="3481478"/>
        </p:xfrm>
        <a:graphic>
          <a:graphicData uri="http://schemas.openxmlformats.org/drawingml/2006/table">
            <a:tbl>
              <a:tblPr/>
              <a:tblGrid>
                <a:gridCol w="133400">
                  <a:extLst>
                    <a:ext uri="{9D8B030D-6E8A-4147-A177-3AD203B41FA5}"/>
                  </a:extLst>
                </a:gridCol>
                <a:gridCol w="2065505">
                  <a:extLst>
                    <a:ext uri="{9D8B030D-6E8A-4147-A177-3AD203B41FA5}"/>
                  </a:extLst>
                </a:gridCol>
              </a:tblGrid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 lang="ko-KR" altLang="en-US"/>
                      </a:pP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예약 취소를 위한 칼럼 선택</a:t>
                      </a:r>
                      <a:endParaRPr lang="en-US" altLang="ko-KR" sz="900" b="0" i="0" baseline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예약 취소하기 확인 버튼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171450" marR="0" lvl="0" indent="-17145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데이터베이스에서 그냥 삭제해 버릴 경우 다른 문제가 생길 수 있으니 개별 보관하여 관리할 수 있게끔 함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126558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628707" y="606819"/>
            <a:ext cx="530915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김건우</a:t>
            </a:r>
            <a:endParaRPr lang="en-US" altLang="ko-KR" sz="900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5463567" y="4763068"/>
            <a:ext cx="1080389" cy="2882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319515" y="4625128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982249" y="3280337"/>
            <a:ext cx="560261" cy="13447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750224" y="3136285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38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4" y="1301101"/>
            <a:ext cx="6315075" cy="4762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25" y="441508"/>
            <a:ext cx="2300630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마이</a:t>
            </a:r>
            <a:r>
              <a:rPr lang="en-US" altLang="ko-KR" sz="900" dirty="0"/>
              <a:t> </a:t>
            </a:r>
            <a:r>
              <a:rPr lang="ko-KR" altLang="en-US" sz="900" dirty="0"/>
              <a:t>페이지 </a:t>
            </a:r>
            <a:r>
              <a:rPr lang="en-US" altLang="ko-KR" sz="900" dirty="0"/>
              <a:t>– </a:t>
            </a:r>
            <a:r>
              <a:rPr lang="ko-KR" altLang="en-US" sz="900" dirty="0" smtClean="0"/>
              <a:t>회원정보 수정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– </a:t>
            </a:r>
            <a:r>
              <a:rPr lang="ko-KR" altLang="en-US" sz="900" dirty="0" smtClean="0"/>
              <a:t>회원 확인</a:t>
            </a:r>
            <a:endParaRPr lang="ko-KR" altLang="en-US" sz="900" dirty="0"/>
          </a:p>
        </p:txBody>
      </p:sp>
      <p:graphicFrame>
        <p:nvGraphicFramePr>
          <p:cNvPr id="20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134145"/>
              </p:ext>
            </p:extLst>
          </p:nvPr>
        </p:nvGraphicFramePr>
        <p:xfrm>
          <a:off x="7607776" y="1080289"/>
          <a:ext cx="2198905" cy="3856898"/>
        </p:xfrm>
        <a:graphic>
          <a:graphicData uri="http://schemas.openxmlformats.org/drawingml/2006/table">
            <a:tbl>
              <a:tblPr/>
              <a:tblGrid>
                <a:gridCol w="133400">
                  <a:extLst>
                    <a:ext uri="{9D8B030D-6E8A-4147-A177-3AD203B41FA5}"/>
                  </a:extLst>
                </a:gridCol>
                <a:gridCol w="2065505">
                  <a:extLst>
                    <a:ext uri="{9D8B030D-6E8A-4147-A177-3AD203B41FA5}"/>
                  </a:extLst>
                </a:gridCol>
              </a:tblGrid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 lang="ko-KR" altLang="en-US"/>
                      </a:pP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회원정보 수정하기 전 비밀번호 확인을 위한 영역</a:t>
                      </a:r>
                      <a:endParaRPr lang="en-US" altLang="ko-KR" sz="900" b="0" i="0" baseline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비밀번호를 입력한 후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엔터를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누르면 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확인 절차 수행</a:t>
                      </a:r>
                    </a:p>
                    <a:p>
                      <a:pPr marL="171450" marR="0" lvl="0" indent="-17145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 lang="ko-KR" altLang="en-US"/>
                      </a:pPr>
                      <a:r>
                        <a:rPr lang="ko-KR" altLang="en-US" sz="900" b="0" i="0" dirty="0" err="1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확인시</a:t>
                      </a:r>
                      <a:r>
                        <a:rPr lang="ko-KR" altLang="en-US" sz="900" b="0" i="0" dirty="0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비밀번호가 맞지 않을 경우</a:t>
                      </a:r>
                      <a:r>
                        <a:rPr lang="en-US" altLang="ko-KR" sz="900" b="0" i="0" dirty="0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 </a:t>
                      </a:r>
                      <a:r>
                        <a:rPr lang="ko-KR" altLang="en-US" sz="900" b="0" i="0" dirty="0" smtClean="0">
                          <a:solidFill>
                            <a:srgbClr val="FF0000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아래에 붉은 색으로 비밀번호 재입력 메시지 호출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12655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입력한 비밀번호가 본인 비밀번호가 맞는지 확인</a:t>
                      </a: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628707" y="606819"/>
            <a:ext cx="530915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김건우</a:t>
            </a:r>
            <a:endParaRPr lang="en-US" altLang="ko-KR" sz="900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2368291" y="3429404"/>
            <a:ext cx="3559441" cy="16206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224239" y="3322548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902641" y="4294899"/>
            <a:ext cx="2088754" cy="6122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758588" y="4156959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039357" y="4294900"/>
            <a:ext cx="486388" cy="3601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895304" y="4156959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3564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2" y="1297036"/>
            <a:ext cx="6315075" cy="4762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25" y="441508"/>
            <a:ext cx="2045753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마이</a:t>
            </a:r>
            <a:r>
              <a:rPr lang="en-US" altLang="ko-KR" sz="900" dirty="0"/>
              <a:t> </a:t>
            </a:r>
            <a:r>
              <a:rPr lang="ko-KR" altLang="en-US" sz="900" dirty="0"/>
              <a:t>페이지 </a:t>
            </a:r>
            <a:r>
              <a:rPr lang="en-US" altLang="ko-KR" sz="900" dirty="0"/>
              <a:t>– </a:t>
            </a:r>
            <a:r>
              <a:rPr lang="ko-KR" altLang="en-US" sz="900" dirty="0" smtClean="0"/>
              <a:t>회원정보 수정 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상세</a:t>
            </a:r>
            <a:endParaRPr lang="ko-KR" altLang="en-US" sz="900" dirty="0"/>
          </a:p>
        </p:txBody>
      </p:sp>
      <p:graphicFrame>
        <p:nvGraphicFramePr>
          <p:cNvPr id="20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891225"/>
              </p:ext>
            </p:extLst>
          </p:nvPr>
        </p:nvGraphicFramePr>
        <p:xfrm>
          <a:off x="7607776" y="1080289"/>
          <a:ext cx="2198905" cy="4725303"/>
        </p:xfrm>
        <a:graphic>
          <a:graphicData uri="http://schemas.openxmlformats.org/drawingml/2006/table">
            <a:tbl>
              <a:tblPr/>
              <a:tblGrid>
                <a:gridCol w="133400">
                  <a:extLst>
                    <a:ext uri="{9D8B030D-6E8A-4147-A177-3AD203B41FA5}"/>
                  </a:extLst>
                </a:gridCol>
                <a:gridCol w="2065505">
                  <a:extLst>
                    <a:ext uri="{9D8B030D-6E8A-4147-A177-3AD203B41FA5}"/>
                  </a:extLst>
                </a:gridCol>
              </a:tblGrid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155138">
                <a:tc rowSpan="4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1.1 –</a:t>
                      </a: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회원가입 시 입력한 사용자의 아이디 받아오기</a:t>
                      </a:r>
                      <a:endParaRPr lang="en-US" altLang="ko-KR" sz="900" b="0" i="0" baseline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</a:t>
                      </a: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아이디는 변경할 수 없음</a:t>
                      </a:r>
                      <a:endParaRPr lang="ko-KR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23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1.2 –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비밀번호를 변경하고자 할 경우 원하는 비밀번호 입력 시 해당 비밀번호로 변경됨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</a:t>
                      </a: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빈 칸으로 둘 경우 변경하지 않음</a:t>
                      </a:r>
                      <a:endParaRPr lang="ko-KR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1.3 –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회원가입 시 입력한 사용자의 이름 받아오기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</a:t>
                      </a: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사용자 이름은 변경할 수 없음</a:t>
                      </a:r>
                      <a:endParaRPr lang="ko-KR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1.4 –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회원가입시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입력한 국가를 받아옴</a:t>
                      </a:r>
                      <a:endParaRPr lang="en-US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국가는 선택할 시 변경 가능함</a:t>
                      </a:r>
                      <a:endParaRPr lang="ko-KR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개인 상세정보의 입력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항목</a:t>
                      </a:r>
                      <a:endParaRPr lang="en-US" altLang="ko-KR" sz="900" b="0" i="0" baseline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36013" marR="0" marT="17978" marB="17978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126558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85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628707" y="606819"/>
            <a:ext cx="530915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김건우</a:t>
            </a:r>
            <a:endParaRPr lang="en-US" altLang="ko-KR" sz="900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2755187" y="2872342"/>
            <a:ext cx="2308234" cy="1361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542510" y="2728290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64987" y="4285466"/>
            <a:ext cx="2874641" cy="13059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611134" y="4730751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2650413" y="3006960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1-1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2650413" y="3307065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1-2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2650413" y="3641090"/>
            <a:ext cx="209546" cy="2062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 smtClean="0">
                <a:solidFill>
                  <a:schemeClr val="bg1"/>
                </a:solidFill>
              </a:rPr>
              <a:t>1-3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280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6" y="930705"/>
            <a:ext cx="5989235" cy="516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461264" y="1704177"/>
            <a:ext cx="4358117" cy="3573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16" name="타원 15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1356441" y="1475471"/>
            <a:ext cx="238235" cy="23823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9461" name="TextBox 25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검색결과에 대한  필터 기능</a:t>
            </a:r>
            <a:r>
              <a:rPr lang="en-US" altLang="ko-KR" sz="900" dirty="0"/>
              <a:t>(</a:t>
            </a:r>
            <a:r>
              <a:rPr lang="ko-KR" altLang="en-US" sz="900" dirty="0" err="1"/>
              <a:t>검색문</a:t>
            </a:r>
            <a:r>
              <a:rPr lang="ko-KR" altLang="en-US" sz="900" dirty="0"/>
              <a:t> 받아오기</a:t>
            </a:r>
            <a:r>
              <a:rPr lang="en-US" altLang="ko-KR" sz="900" dirty="0"/>
              <a:t>)</a:t>
            </a:r>
            <a:r>
              <a:rPr lang="ko-KR" altLang="en-US" sz="900" dirty="0"/>
              <a:t> </a:t>
            </a:r>
          </a:p>
        </p:txBody>
      </p:sp>
      <p:graphicFrame>
        <p:nvGraphicFramePr>
          <p:cNvPr id="26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80000"/>
          <a:ext cx="2199706" cy="3408356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8078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8383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-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메인 화면에서  호텔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검색시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입력된 지역 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체크인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체크아웃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객실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인원수의 내용이 보여지는 문구이다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. </a:t>
                      </a: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0933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344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7881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323" y="940235"/>
            <a:ext cx="3351176" cy="515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6" y="940235"/>
            <a:ext cx="3170117" cy="515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338971" y="2017059"/>
            <a:ext cx="482823" cy="2382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16" name="타원 15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1219853" y="1805824"/>
            <a:ext cx="238235" cy="23823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0486" name="TextBox 25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검색결과에 대한  필터 기능</a:t>
            </a:r>
            <a:r>
              <a:rPr lang="en-US" altLang="ko-KR" sz="900" dirty="0"/>
              <a:t>(</a:t>
            </a:r>
            <a:r>
              <a:rPr lang="ko-KR" altLang="en-US" sz="900" dirty="0"/>
              <a:t>최고 인기순</a:t>
            </a:r>
            <a:r>
              <a:rPr lang="en-US" altLang="ko-KR" sz="900" dirty="0"/>
              <a:t>)</a:t>
            </a:r>
            <a:r>
              <a:rPr lang="ko-KR" altLang="en-US" sz="900" dirty="0"/>
              <a:t> </a:t>
            </a:r>
          </a:p>
        </p:txBody>
      </p:sp>
      <p:graphicFrame>
        <p:nvGraphicFramePr>
          <p:cNvPr id="26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80000"/>
          <a:ext cx="2199706" cy="3408356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8078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8383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-1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클릭시검색된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 호텔들 중에서 최고인기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예약완료가 가장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많은순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으로 정렬되어 나오는 기능이다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.</a:t>
                      </a: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0933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344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0" name="오른쪽 화살표 9"/>
          <p:cNvSpPr>
            <a:spLocks noChangeArrowheads="1"/>
          </p:cNvSpPr>
          <p:nvPr/>
        </p:nvSpPr>
        <p:spPr bwMode="auto">
          <a:xfrm>
            <a:off x="3267088" y="3610058"/>
            <a:ext cx="751235" cy="330353"/>
          </a:xfrm>
          <a:prstGeom prst="rightArrow">
            <a:avLst>
              <a:gd name="adj1" fmla="val 50000"/>
              <a:gd name="adj2" fmla="val 502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buFont typeface="Wingdings" panose="05000000000000000000" pitchFamily="2" charset="2"/>
              <a:buNone/>
              <a:defRPr/>
            </a:pPr>
            <a:endParaRPr lang="ko-KR" altLang="en-US" sz="1200" b="0">
              <a:solidFill>
                <a:srgbClr val="336699"/>
              </a:solidFill>
              <a:ea typeface="가는각진제목체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75911" y="2638058"/>
            <a:ext cx="2375999" cy="3206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24" name="타원 23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4656793" y="2420470"/>
            <a:ext cx="238235" cy="23823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3019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323" y="940235"/>
            <a:ext cx="3459176" cy="515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6" y="940235"/>
            <a:ext cx="3170117" cy="515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821794" y="2017059"/>
            <a:ext cx="481235" cy="2382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16" name="타원 15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1702676" y="1812177"/>
            <a:ext cx="238235" cy="23823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1510" name="TextBox 25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검색결과에 대한  필터 기능 </a:t>
            </a:r>
            <a:r>
              <a:rPr lang="en-US" altLang="ko-KR" sz="900" dirty="0"/>
              <a:t>(</a:t>
            </a:r>
            <a:r>
              <a:rPr lang="ko-KR" altLang="en-US" sz="900" dirty="0"/>
              <a:t>고객 </a:t>
            </a:r>
            <a:r>
              <a:rPr lang="ko-KR" altLang="en-US" sz="900" dirty="0" err="1"/>
              <a:t>평점순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graphicFrame>
        <p:nvGraphicFramePr>
          <p:cNvPr id="26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80000"/>
          <a:ext cx="2199706" cy="3408356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8078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8383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-1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클릭시검색된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 호텔들 중에서 고객평점이 가장 높은 순으로 정렬되어 나오는 기능이다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.</a:t>
                      </a: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0933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344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8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0" name="오른쪽 화살표 9"/>
          <p:cNvSpPr>
            <a:spLocks noChangeArrowheads="1"/>
          </p:cNvSpPr>
          <p:nvPr/>
        </p:nvSpPr>
        <p:spPr bwMode="auto">
          <a:xfrm>
            <a:off x="3267088" y="3610058"/>
            <a:ext cx="643235" cy="330353"/>
          </a:xfrm>
          <a:prstGeom prst="rightArrow">
            <a:avLst>
              <a:gd name="adj1" fmla="val 50000"/>
              <a:gd name="adj2" fmla="val 502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buFont typeface="Wingdings" panose="05000000000000000000" pitchFamily="2" charset="2"/>
              <a:buNone/>
              <a:defRPr/>
            </a:pPr>
            <a:endParaRPr lang="ko-KR" altLang="en-US" sz="1200" b="0">
              <a:solidFill>
                <a:srgbClr val="336699"/>
              </a:solidFill>
              <a:ea typeface="가는각진제목체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56793" y="2658705"/>
            <a:ext cx="2568176" cy="3293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24" name="타원 23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4537676" y="2420470"/>
            <a:ext cx="238235" cy="23823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0172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6" y="1032353"/>
            <a:ext cx="3457588" cy="515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028" y="1024412"/>
            <a:ext cx="3170117" cy="515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541264" y="2063118"/>
            <a:ext cx="468530" cy="6829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16" name="타원 15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2366559" y="1878883"/>
            <a:ext cx="238235" cy="23823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534" name="TextBox 25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검색결과에 대한  필터 기능 </a:t>
            </a:r>
            <a:r>
              <a:rPr lang="en-US" altLang="ko-KR" sz="900" dirty="0"/>
              <a:t>(</a:t>
            </a:r>
            <a:r>
              <a:rPr lang="ko-KR" altLang="en-US" sz="900" dirty="0" err="1"/>
              <a:t>가격순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graphicFrame>
        <p:nvGraphicFramePr>
          <p:cNvPr id="26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80000"/>
          <a:ext cx="2199706" cy="3683121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8105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45" marB="360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75828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5" marB="360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-1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클릭시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 검색된 호텔들 중에서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가격순으로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 정렬하는 기능이다 가격이 가장 높은 순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낮은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가격순으로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 정렬 할 수 있으며 보이는 화면은 높은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가격순으로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 정렬하는 기능이다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.</a:t>
                      </a: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45" marB="36045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093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5" marB="360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5" marB="36045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3443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5" marB="360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45" marB="36045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10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5" marB="360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5" marB="36045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10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5" marB="360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5" marB="36045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10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5" marB="360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5" marB="36045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10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5" marB="360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5" marB="36045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10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5" marB="360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5" marB="36045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10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5" marB="360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5" marB="36045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10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5" marB="360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5" marB="36045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105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45" marB="360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105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45" marB="360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0" name="오른쪽 화살표 9"/>
          <p:cNvSpPr>
            <a:spLocks noChangeArrowheads="1"/>
          </p:cNvSpPr>
          <p:nvPr/>
        </p:nvSpPr>
        <p:spPr bwMode="auto">
          <a:xfrm>
            <a:off x="3605381" y="3538587"/>
            <a:ext cx="643236" cy="330353"/>
          </a:xfrm>
          <a:prstGeom prst="rightArrow">
            <a:avLst>
              <a:gd name="adj1" fmla="val 50000"/>
              <a:gd name="adj2" fmla="val 502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buFont typeface="Wingdings" panose="05000000000000000000" pitchFamily="2" charset="2"/>
              <a:buNone/>
              <a:defRPr/>
            </a:pPr>
            <a:endParaRPr lang="ko-KR" altLang="en-US" sz="1200" b="0">
              <a:solidFill>
                <a:srgbClr val="336699"/>
              </a:solidFill>
              <a:ea typeface="가는각진제목체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63381" y="2658705"/>
            <a:ext cx="2306117" cy="3293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24" name="타원 23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4883912" y="2449058"/>
            <a:ext cx="238235" cy="23823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7579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9" y="945000"/>
            <a:ext cx="5188764" cy="540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852" y="3502058"/>
            <a:ext cx="1465940" cy="282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10"/>
          <p:cNvSpPr>
            <a:spLocks noChangeArrowheads="1"/>
          </p:cNvSpPr>
          <p:nvPr/>
        </p:nvSpPr>
        <p:spPr bwMode="auto">
          <a:xfrm>
            <a:off x="5557323" y="4750411"/>
            <a:ext cx="613059" cy="330353"/>
          </a:xfrm>
          <a:prstGeom prst="rightArrow">
            <a:avLst>
              <a:gd name="adj1" fmla="val 50000"/>
              <a:gd name="adj2" fmla="val 502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buFont typeface="Wingdings" panose="05000000000000000000" pitchFamily="2" charset="2"/>
              <a:buNone/>
              <a:defRPr/>
            </a:pPr>
            <a:endParaRPr lang="ko-KR" altLang="en-US" sz="1200" b="0">
              <a:solidFill>
                <a:srgbClr val="336699"/>
              </a:solidFill>
              <a:ea typeface="가는각진제목체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1794" y="1696234"/>
            <a:ext cx="1080000" cy="1373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grpSp>
        <p:nvGrpSpPr>
          <p:cNvPr id="23558" name="그룹 36"/>
          <p:cNvGrpSpPr>
            <a:grpSpLocks/>
          </p:cNvGrpSpPr>
          <p:nvPr/>
        </p:nvGrpSpPr>
        <p:grpSpPr bwMode="auto">
          <a:xfrm>
            <a:off x="3764205" y="2998587"/>
            <a:ext cx="309706" cy="1751824"/>
            <a:chOff x="2807216" y="2272796"/>
            <a:chExt cx="309580" cy="436124"/>
          </a:xfrm>
        </p:grpSpPr>
        <p:cxnSp>
          <p:nvCxnSpPr>
            <p:cNvPr id="23614" name="직선 연결선 37"/>
            <p:cNvCxnSpPr>
              <a:cxnSpLocks noChangeShapeType="1"/>
            </p:cNvCxnSpPr>
            <p:nvPr/>
          </p:nvCxnSpPr>
          <p:spPr bwMode="auto">
            <a:xfrm>
              <a:off x="2807216" y="2272796"/>
              <a:ext cx="309580" cy="0"/>
            </a:xfrm>
            <a:prstGeom prst="line">
              <a:avLst/>
            </a:prstGeom>
            <a:noFill/>
            <a:ln w="9525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15" name="직선 연결선 38"/>
            <p:cNvCxnSpPr>
              <a:cxnSpLocks noChangeShapeType="1"/>
            </p:cNvCxnSpPr>
            <p:nvPr/>
          </p:nvCxnSpPr>
          <p:spPr bwMode="auto">
            <a:xfrm>
              <a:off x="2807216" y="2708920"/>
              <a:ext cx="309580" cy="0"/>
            </a:xfrm>
            <a:prstGeom prst="line">
              <a:avLst/>
            </a:prstGeom>
            <a:noFill/>
            <a:ln w="9525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16" name="직선 화살표 연결선 39"/>
            <p:cNvCxnSpPr>
              <a:cxnSpLocks noChangeShapeType="1"/>
            </p:cNvCxnSpPr>
            <p:nvPr/>
          </p:nvCxnSpPr>
          <p:spPr bwMode="auto">
            <a:xfrm>
              <a:off x="2962006" y="2272796"/>
              <a:ext cx="0" cy="436124"/>
            </a:xfrm>
            <a:prstGeom prst="straightConnector1">
              <a:avLst/>
            </a:prstGeom>
            <a:noFill/>
            <a:ln w="9525" algn="ctr">
              <a:solidFill>
                <a:schemeClr val="bg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" name="타원 15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125560" y="1531059"/>
            <a:ext cx="238235" cy="23823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3583147" y="2998588"/>
            <a:ext cx="142941" cy="142941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4086618" y="4294587"/>
            <a:ext cx="142941" cy="142941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562" name="TextBox 25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검색결과에 대한  필터 기능 </a:t>
            </a:r>
          </a:p>
        </p:txBody>
      </p:sp>
      <p:sp>
        <p:nvSpPr>
          <p:cNvPr id="27" name="타원 26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5862264" y="3408351"/>
            <a:ext cx="238235" cy="23664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graphicFrame>
        <p:nvGraphicFramePr>
          <p:cNvPr id="26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80000"/>
          <a:ext cx="2199706" cy="4069061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8029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62109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-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검색된 호텔 중에서 가격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등급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평점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아침식사 제공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와이파이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주차장 여부 들을 통해 자신이 원하는 결과값을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얻을수있다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4" marB="3603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4658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-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호텔의 이름과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,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이미지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,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지역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,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근처건물표시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4" marB="3603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62109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-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클릭 시 상세 페이지로 넘어가며 호텔에 대한 객실정보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가격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체크인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체크아웃을  선택하여 예약 할 수 있는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페이지이다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</a:p>
                  </a:txBody>
                  <a:tcPr marL="61336" marR="61336" marT="36034" marB="3603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2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4" marB="3603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2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4" marB="3603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2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4" marB="3603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2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4" marB="3603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2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4" marB="3603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2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4" marB="3603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2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4" marB="3603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29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29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3607" name="TextBox 27"/>
          <p:cNvSpPr txBox="1">
            <a:spLocks noChangeArrowheads="1"/>
          </p:cNvSpPr>
          <p:nvPr/>
        </p:nvSpPr>
        <p:spPr bwMode="auto">
          <a:xfrm>
            <a:off x="363794" y="1553294"/>
            <a:ext cx="883059" cy="246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01"/>
              <a:t>Check box</a:t>
            </a:r>
          </a:p>
        </p:txBody>
      </p:sp>
      <p:sp>
        <p:nvSpPr>
          <p:cNvPr id="23608" name="TextBox 28"/>
          <p:cNvSpPr txBox="1">
            <a:spLocks noChangeArrowheads="1"/>
          </p:cNvSpPr>
          <p:nvPr/>
        </p:nvSpPr>
        <p:spPr bwMode="auto">
          <a:xfrm>
            <a:off x="6075087" y="3362293"/>
            <a:ext cx="883059" cy="246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01"/>
              <a:t>Check box</a:t>
            </a:r>
          </a:p>
        </p:txBody>
      </p:sp>
      <p:sp>
        <p:nvSpPr>
          <p:cNvPr id="25" name="타원 24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3587912" y="5001352"/>
            <a:ext cx="142941" cy="142941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grpSp>
        <p:nvGrpSpPr>
          <p:cNvPr id="23610" name="그룹 36"/>
          <p:cNvGrpSpPr>
            <a:grpSpLocks/>
          </p:cNvGrpSpPr>
          <p:nvPr/>
        </p:nvGrpSpPr>
        <p:grpSpPr bwMode="auto">
          <a:xfrm>
            <a:off x="3726088" y="5152234"/>
            <a:ext cx="309706" cy="1027589"/>
            <a:chOff x="2807216" y="2272796"/>
            <a:chExt cx="309580" cy="436124"/>
          </a:xfrm>
        </p:grpSpPr>
        <p:cxnSp>
          <p:nvCxnSpPr>
            <p:cNvPr id="23611" name="직선 연결선 37"/>
            <p:cNvCxnSpPr>
              <a:cxnSpLocks noChangeShapeType="1"/>
            </p:cNvCxnSpPr>
            <p:nvPr/>
          </p:nvCxnSpPr>
          <p:spPr bwMode="auto">
            <a:xfrm>
              <a:off x="2807216" y="2272796"/>
              <a:ext cx="309580" cy="0"/>
            </a:xfrm>
            <a:prstGeom prst="line">
              <a:avLst/>
            </a:prstGeom>
            <a:noFill/>
            <a:ln w="9525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12" name="직선 연결선 38"/>
            <p:cNvCxnSpPr>
              <a:cxnSpLocks noChangeShapeType="1"/>
            </p:cNvCxnSpPr>
            <p:nvPr/>
          </p:nvCxnSpPr>
          <p:spPr bwMode="auto">
            <a:xfrm>
              <a:off x="2807216" y="2708920"/>
              <a:ext cx="309580" cy="0"/>
            </a:xfrm>
            <a:prstGeom prst="line">
              <a:avLst/>
            </a:prstGeom>
            <a:noFill/>
            <a:ln w="9525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13" name="직선 화살표 연결선 39"/>
            <p:cNvCxnSpPr>
              <a:cxnSpLocks noChangeShapeType="1"/>
            </p:cNvCxnSpPr>
            <p:nvPr/>
          </p:nvCxnSpPr>
          <p:spPr bwMode="auto">
            <a:xfrm>
              <a:off x="2962006" y="2272796"/>
              <a:ext cx="0" cy="436124"/>
            </a:xfrm>
            <a:prstGeom prst="straightConnector1">
              <a:avLst/>
            </a:prstGeom>
            <a:noFill/>
            <a:ln w="9525" algn="ctr">
              <a:solidFill>
                <a:schemeClr val="bg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995779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8" y="945000"/>
            <a:ext cx="7305881" cy="540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598617" y="3178059"/>
            <a:ext cx="1080000" cy="5050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16" name="타원 15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5479499" y="3033529"/>
            <a:ext cx="238235" cy="23823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4581" name="TextBox 25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검색결과에 대한  가격</a:t>
            </a:r>
          </a:p>
        </p:txBody>
      </p:sp>
      <p:graphicFrame>
        <p:nvGraphicFramePr>
          <p:cNvPr id="26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79999"/>
          <a:ext cx="2199706" cy="3754587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804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62113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-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  <a:sym typeface="Wingdings"/>
                        </a:rPr>
                        <a:t>호텔검색시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  <a:sym typeface="Wingdings"/>
                        </a:rPr>
                        <a:t> 나오는 가격은 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  <a:sym typeface="Wingdings"/>
                        </a:rPr>
                        <a:t>호텔에대한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  <a:sym typeface="Wingdings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  <a:sym typeface="Wingdings"/>
                        </a:rPr>
                        <a:t>가격중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  <a:sym typeface="Wingdings"/>
                        </a:rPr>
                        <a:t> 제일 싼 객실의 가격을 반영합니다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  <a:sym typeface="Wingdings"/>
                        </a:rPr>
                        <a:t>.</a:t>
                      </a: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46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642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3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8" name="타원 27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5471558" y="5180823"/>
            <a:ext cx="238235" cy="23823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590675" y="5372999"/>
            <a:ext cx="1080000" cy="5034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4050546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9" y="945000"/>
            <a:ext cx="5188764" cy="540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10"/>
          <p:cNvSpPr>
            <a:spLocks noChangeArrowheads="1"/>
          </p:cNvSpPr>
          <p:nvPr/>
        </p:nvSpPr>
        <p:spPr bwMode="auto">
          <a:xfrm>
            <a:off x="5287323" y="4297763"/>
            <a:ext cx="613059" cy="330353"/>
          </a:xfrm>
          <a:prstGeom prst="rightArrow">
            <a:avLst>
              <a:gd name="adj1" fmla="val 50000"/>
              <a:gd name="adj2" fmla="val 502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buFont typeface="Wingdings" panose="05000000000000000000" pitchFamily="2" charset="2"/>
              <a:buNone/>
              <a:defRPr/>
            </a:pPr>
            <a:endParaRPr lang="ko-KR" altLang="en-US" sz="1200" b="0">
              <a:solidFill>
                <a:srgbClr val="336699"/>
              </a:solidFill>
              <a:ea typeface="가는각진제목체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206" y="3030352"/>
            <a:ext cx="1045059" cy="8862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pic>
        <p:nvPicPr>
          <p:cNvPr id="25605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263" y="3295587"/>
            <a:ext cx="1723235" cy="119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440" y="4478823"/>
            <a:ext cx="1445294" cy="84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타원 8"/>
          <p:cNvSpPr/>
          <p:nvPr/>
        </p:nvSpPr>
        <p:spPr>
          <a:xfrm>
            <a:off x="55677" y="2885823"/>
            <a:ext cx="287470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3" name="타원 12"/>
          <p:cNvSpPr/>
          <p:nvPr/>
        </p:nvSpPr>
        <p:spPr>
          <a:xfrm>
            <a:off x="5911498" y="2912822"/>
            <a:ext cx="287471" cy="2874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5609" name="TextBox 13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검색결과에 대한  필터 기능 </a:t>
            </a:r>
          </a:p>
        </p:txBody>
      </p:sp>
      <p:graphicFrame>
        <p:nvGraphicFramePr>
          <p:cNvPr id="16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79999"/>
          <a:ext cx="2199706" cy="3532238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8011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561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-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요금과 평점의 경우 슬라이드 바를 통한 범위를 지정하여 검색 가능 기능 추가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5653" name="TextBox 16"/>
          <p:cNvSpPr txBox="1">
            <a:spLocks noChangeArrowheads="1"/>
          </p:cNvSpPr>
          <p:nvPr/>
        </p:nvSpPr>
        <p:spPr bwMode="auto">
          <a:xfrm>
            <a:off x="6256146" y="2885823"/>
            <a:ext cx="883059" cy="246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01"/>
              <a:t>Slider bar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943264" y="3203470"/>
            <a:ext cx="1642235" cy="19916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5455282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0" y="1053729"/>
            <a:ext cx="6626392" cy="47680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8642" y="610931"/>
            <a:ext cx="1368494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이승민</a:t>
            </a:r>
            <a:endParaRPr lang="ko-KR" altLang="en-US" sz="800" dirty="0"/>
          </a:p>
        </p:txBody>
      </p:sp>
      <p:sp>
        <p:nvSpPr>
          <p:cNvPr id="5" name="직사각형 4"/>
          <p:cNvSpPr/>
          <p:nvPr/>
        </p:nvSpPr>
        <p:spPr>
          <a:xfrm>
            <a:off x="363462" y="2709014"/>
            <a:ext cx="2467152" cy="25582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9639" y="2724559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0634" y="477521"/>
            <a:ext cx="2885837" cy="160414"/>
          </a:xfrm>
          <a:prstGeom prst="rect">
            <a:avLst/>
          </a:prstGeom>
          <a:noFill/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none" lIns="90000" tIns="46800" rIns="90000" bIns="4680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호텔 검색 페이지 </a:t>
            </a:r>
            <a:r>
              <a:rPr lang="en-US" altLang="ko-KR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(</a:t>
            </a: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호텔 검색</a:t>
            </a:r>
            <a:r>
              <a:rPr lang="en-US" altLang="ko-KR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)</a:t>
            </a:r>
            <a:endParaRPr lang="ko-KR" altLang="ko-KR" sz="900" b="0" i="0" dirty="0">
              <a:solidFill>
                <a:srgbClr val="000000">
                  <a:alpha val="100000"/>
                </a:srgbClr>
              </a:solidFill>
              <a:latin typeface="가는각진제목체"/>
              <a:ea typeface="가는각진제목체"/>
              <a:sym typeface="Wingdings"/>
            </a:endParaRPr>
          </a:p>
        </p:txBody>
      </p:sp>
      <p:graphicFrame>
        <p:nvGraphicFramePr>
          <p:cNvPr id="10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18231" y="1062074"/>
          <a:ext cx="2198905" cy="5249552"/>
        </p:xfrm>
        <a:graphic>
          <a:graphicData uri="http://schemas.openxmlformats.org/drawingml/2006/table">
            <a:tbl>
              <a:tblPr/>
              <a:tblGrid>
                <a:gridCol w="146164">
                  <a:extLst>
                    <a:ext uri="{9D8B030D-6E8A-4147-A177-3AD203B41FA5}"/>
                  </a:extLst>
                </a:gridCol>
                <a:gridCol w="2052741">
                  <a:extLst>
                    <a:ext uri="{9D8B030D-6E8A-4147-A177-3AD203B41FA5}"/>
                  </a:extLst>
                </a:gridCol>
              </a:tblGrid>
              <a:tr h="309395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1227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검색하는 기술의 영역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(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검색단어 중 일부만 입력해도 연관검색어가 출력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)</a:t>
                      </a:r>
                      <a:endParaRPr lang="ko-KR" altLang="ko-KR" sz="900" b="0" i="0" dirty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9395">
                <a:tc rowSpan="2"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93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395">
                <a:tc rowSpan="2"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93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395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9395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9395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9395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9395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9395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9395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9395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71514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검색단어의 일부를 입력하고 주황색 버튼을 누르면 단어와 연관된 지역을 출력함</a:t>
                      </a:r>
                      <a:endParaRPr lang="ko-KR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359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7" y="960882"/>
            <a:ext cx="7286822" cy="538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25677" y="1920176"/>
            <a:ext cx="6826234" cy="6416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9" name="타원 8"/>
          <p:cNvSpPr/>
          <p:nvPr/>
        </p:nvSpPr>
        <p:spPr>
          <a:xfrm>
            <a:off x="225617" y="1642235"/>
            <a:ext cx="287471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6629" name="TextBox 13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선택한 호텔에 대한 내용과 재 검색 기능 </a:t>
            </a:r>
          </a:p>
        </p:txBody>
      </p:sp>
      <p:graphicFrame>
        <p:nvGraphicFramePr>
          <p:cNvPr id="16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79999"/>
          <a:ext cx="2199706" cy="3532238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8011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561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호텔검색에 사용했던 내용들이 미리 채워져 있고 여기서 다시 재 검색을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할수있다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.</a:t>
                      </a: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6606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7" y="960882"/>
            <a:ext cx="7286822" cy="538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13088" y="2601528"/>
            <a:ext cx="6351351" cy="6416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9" name="타원 8"/>
          <p:cNvSpPr/>
          <p:nvPr/>
        </p:nvSpPr>
        <p:spPr>
          <a:xfrm>
            <a:off x="336794" y="2328352"/>
            <a:ext cx="287471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7653" name="TextBox 13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선택한 호텔에 대한 내용과 재 검색 기능 </a:t>
            </a:r>
          </a:p>
        </p:txBody>
      </p:sp>
      <p:graphicFrame>
        <p:nvGraphicFramePr>
          <p:cNvPr id="16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80000"/>
          <a:ext cx="2199706" cy="3532238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8011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561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호텔에 대한 위치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가격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옵션들을 간략하게 보여주는 기능 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689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205" y="2620588"/>
            <a:ext cx="2483999" cy="372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8" y="960882"/>
            <a:ext cx="4245352" cy="538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36736" y="3751410"/>
            <a:ext cx="2377587" cy="5781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6" name="타원 5"/>
          <p:cNvSpPr/>
          <p:nvPr/>
        </p:nvSpPr>
        <p:spPr>
          <a:xfrm>
            <a:off x="87442" y="3441706"/>
            <a:ext cx="289059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8678" name="TextBox 10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선택한 호텔에 대한 상세정보</a:t>
            </a:r>
            <a:r>
              <a:rPr lang="en-US" altLang="ko-KR" sz="900" dirty="0"/>
              <a:t>(</a:t>
            </a:r>
            <a:r>
              <a:rPr lang="ko-KR" altLang="en-US" sz="900" dirty="0"/>
              <a:t>이미지 슬라이더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9" name="오른쪽 화살표 10"/>
          <p:cNvSpPr>
            <a:spLocks noChangeArrowheads="1"/>
          </p:cNvSpPr>
          <p:nvPr/>
        </p:nvSpPr>
        <p:spPr bwMode="auto">
          <a:xfrm>
            <a:off x="4450323" y="4618587"/>
            <a:ext cx="613059" cy="330353"/>
          </a:xfrm>
          <a:prstGeom prst="rightArrow">
            <a:avLst>
              <a:gd name="adj1" fmla="val 50000"/>
              <a:gd name="adj2" fmla="val 502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buFont typeface="Wingdings" panose="05000000000000000000" pitchFamily="2" charset="2"/>
              <a:buNone/>
              <a:defRPr/>
            </a:pPr>
            <a:endParaRPr lang="ko-KR" altLang="en-US" sz="1200" b="0">
              <a:solidFill>
                <a:srgbClr val="336699"/>
              </a:solidFill>
              <a:ea typeface="가는각진제목체" pitchFamily="18" charset="-127"/>
            </a:endParaRPr>
          </a:p>
        </p:txBody>
      </p:sp>
      <p:graphicFrame>
        <p:nvGraphicFramePr>
          <p:cNvPr id="11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80000"/>
          <a:ext cx="2199706" cy="3532238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8011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561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호텔 사진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객실내부 사진 등을 이미지 슬라이더로 볼 수 있다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가는각진제목체"/>
                          <a:sym typeface="Wingdings"/>
                        </a:rPr>
                        <a:t>.(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</a:rPr>
                        <a:t>호텔  사진 등은 호텔에서 받아온 사진을 사용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</a:rPr>
                        <a:t>)</a:t>
                      </a:r>
                    </a:p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4" name="타원 13"/>
          <p:cNvSpPr/>
          <p:nvPr/>
        </p:nvSpPr>
        <p:spPr>
          <a:xfrm>
            <a:off x="4918852" y="2331529"/>
            <a:ext cx="289059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8723" name="TextBox 14"/>
          <p:cNvSpPr txBox="1">
            <a:spLocks noChangeArrowheads="1"/>
          </p:cNvSpPr>
          <p:nvPr/>
        </p:nvSpPr>
        <p:spPr bwMode="auto">
          <a:xfrm>
            <a:off x="5258735" y="2333117"/>
            <a:ext cx="1210235" cy="246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01"/>
              <a:t>Image Slider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238087" y="4223117"/>
            <a:ext cx="1230883" cy="10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99359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8" y="960882"/>
            <a:ext cx="4245352" cy="538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44500" y="3290822"/>
            <a:ext cx="1481823" cy="7448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11" name="오른쪽 화살표 9"/>
          <p:cNvSpPr>
            <a:spLocks noChangeArrowheads="1"/>
          </p:cNvSpPr>
          <p:nvPr/>
        </p:nvSpPr>
        <p:spPr bwMode="auto">
          <a:xfrm>
            <a:off x="4126323" y="4035705"/>
            <a:ext cx="613059" cy="330353"/>
          </a:xfrm>
          <a:prstGeom prst="rightArrow">
            <a:avLst>
              <a:gd name="adj1" fmla="val 50000"/>
              <a:gd name="adj2" fmla="val 502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buFont typeface="Wingdings" panose="05000000000000000000" pitchFamily="2" charset="2"/>
              <a:buNone/>
              <a:defRPr/>
            </a:pPr>
            <a:endParaRPr lang="ko-KR" altLang="en-US" sz="1200" b="0">
              <a:solidFill>
                <a:srgbClr val="336699"/>
              </a:solidFill>
              <a:ea typeface="가는각진제목체" pitchFamily="18" charset="-127"/>
            </a:endParaRPr>
          </a:p>
        </p:txBody>
      </p:sp>
      <p:pic>
        <p:nvPicPr>
          <p:cNvPr id="29701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381" y="2665058"/>
            <a:ext cx="2871529" cy="281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타원 12"/>
          <p:cNvSpPr/>
          <p:nvPr/>
        </p:nvSpPr>
        <p:spPr>
          <a:xfrm>
            <a:off x="2499970" y="2949353"/>
            <a:ext cx="289059" cy="287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9703" name="TextBox 13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선택한 호텔에 대한 상세정보</a:t>
            </a:r>
            <a:r>
              <a:rPr lang="en-US" altLang="ko-KR" sz="900" dirty="0"/>
              <a:t>(</a:t>
            </a:r>
            <a:r>
              <a:rPr lang="ko-KR" altLang="en-US" sz="900" dirty="0"/>
              <a:t>지도 정보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graphicFrame>
        <p:nvGraphicFramePr>
          <p:cNvPr id="10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79999"/>
          <a:ext cx="2199706" cy="3421058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7960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4553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-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  <a:sym typeface="Wingdings"/>
                        </a:rPr>
                        <a:t>호텔의 지도를 보여주고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  <a:sym typeface="Wingdings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  <a:sym typeface="Wingdings"/>
                        </a:rPr>
                        <a:t> 상세 보기 기능 제공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  <a:sym typeface="Wingdings"/>
                        </a:rPr>
                        <a:t>(</a:t>
                      </a:r>
                      <a:r>
                        <a:rPr lang="ko-KR" altLang="en-US" sz="900" b="0" i="0" dirty="0" err="1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+mn-lt"/>
                          <a:ea typeface="+mn-ea"/>
                          <a:sym typeface="Wingdings"/>
                        </a:rPr>
                        <a:t>구글</a:t>
                      </a: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+mn-lt"/>
                          <a:ea typeface="+mn-ea"/>
                          <a:sym typeface="Wingdings"/>
                        </a:rPr>
                        <a:t> 지도와 연동</a:t>
                      </a:r>
                      <a:r>
                        <a:rPr lang="en-US" altLang="ko-KR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+mn-lt"/>
                          <a:ea typeface="+mn-ea"/>
                          <a:sym typeface="Wingdings"/>
                        </a:rPr>
                        <a:t>)</a:t>
                      </a:r>
                    </a:p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24" marB="3602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6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4" marB="3602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6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24" marB="3602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6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4" marB="3602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6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4" marB="3602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6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4" marB="3602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6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4" marB="3602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6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4" marB="3602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6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4" marB="3602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6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4" marB="3602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60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60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4679028" y="2337881"/>
            <a:ext cx="289059" cy="2874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4739381" y="2636469"/>
            <a:ext cx="2871529" cy="28477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6036834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8" y="960882"/>
            <a:ext cx="7250292" cy="538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extBox 13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선택한 호텔에 대한 상세정보</a:t>
            </a:r>
            <a:r>
              <a:rPr lang="en-US" altLang="ko-KR" sz="900" dirty="0"/>
              <a:t>(</a:t>
            </a:r>
            <a:r>
              <a:rPr lang="ko-KR" altLang="en-US" sz="900" dirty="0"/>
              <a:t>평점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graphicFrame>
        <p:nvGraphicFramePr>
          <p:cNvPr id="13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80000"/>
          <a:ext cx="2199706" cy="3532238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8011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561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-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선택한 호텔의 전체적인 평점을 보여주고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클릭시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팝업창이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뜨며 작성된 후기를 볼 수 있다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.</a:t>
                      </a: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4" name="타원 13"/>
          <p:cNvSpPr/>
          <p:nvPr/>
        </p:nvSpPr>
        <p:spPr>
          <a:xfrm>
            <a:off x="4293088" y="3681529"/>
            <a:ext cx="289059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4486853" y="3970587"/>
            <a:ext cx="2377587" cy="17343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7368569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13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선택한 호텔에 대한 상세정보</a:t>
            </a:r>
            <a:r>
              <a:rPr lang="en-US" altLang="ko-KR" sz="900" dirty="0"/>
              <a:t>(</a:t>
            </a:r>
            <a:r>
              <a:rPr lang="ko-KR" altLang="en-US" sz="900" dirty="0"/>
              <a:t>후기상세페이지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graphicFrame>
        <p:nvGraphicFramePr>
          <p:cNvPr id="13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80000"/>
          <a:ext cx="2199706" cy="3532238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8011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561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-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평점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창을 </a:t>
                      </a:r>
                      <a:r>
                        <a:rPr lang="ko-KR" altLang="en-US" sz="900" b="0" i="0" baseline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클릭시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나오는 후기 상세 </a:t>
                      </a:r>
                      <a:r>
                        <a:rPr lang="ko-KR" altLang="en-US" sz="900" b="0" i="0" baseline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팝업창이다</a:t>
                      </a: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.</a:t>
                      </a: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pic>
        <p:nvPicPr>
          <p:cNvPr id="31789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6" y="960882"/>
            <a:ext cx="7505998" cy="5315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2365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793" y="960882"/>
            <a:ext cx="3589411" cy="538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7" y="960882"/>
            <a:ext cx="3190764" cy="538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42500" y="5771645"/>
            <a:ext cx="1211823" cy="3891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11" name="오른쪽 화살표 9"/>
          <p:cNvSpPr>
            <a:spLocks noChangeArrowheads="1"/>
          </p:cNvSpPr>
          <p:nvPr/>
        </p:nvSpPr>
        <p:spPr bwMode="auto">
          <a:xfrm>
            <a:off x="3370323" y="4680528"/>
            <a:ext cx="613059" cy="330353"/>
          </a:xfrm>
          <a:prstGeom prst="rightArrow">
            <a:avLst>
              <a:gd name="adj1" fmla="val 50000"/>
              <a:gd name="adj2" fmla="val 502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buFont typeface="Wingdings" panose="05000000000000000000" pitchFamily="2" charset="2"/>
              <a:buNone/>
              <a:defRPr/>
            </a:pPr>
            <a:endParaRPr lang="ko-KR" altLang="en-US" sz="1200" b="0">
              <a:solidFill>
                <a:srgbClr val="336699"/>
              </a:solidFill>
              <a:ea typeface="가는각진제목체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797970" y="5482587"/>
            <a:ext cx="289059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32775" name="TextBox 13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선택한 호텔에 대한 상세정보</a:t>
            </a:r>
            <a:r>
              <a:rPr lang="en-US" altLang="ko-KR" sz="900" dirty="0"/>
              <a:t>(</a:t>
            </a:r>
            <a:r>
              <a:rPr lang="ko-KR" altLang="en-US" sz="900" dirty="0"/>
              <a:t>관심상품추가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graphicFrame>
        <p:nvGraphicFramePr>
          <p:cNvPr id="13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79999"/>
          <a:ext cx="2199706" cy="3597353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8029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62100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-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관심상품으로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등록시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관심상품이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-&gt;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추가됨으로 바뀌며 옆에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내호텔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보기가 나오며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클릭시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추가했었던 호텔들이 보이는 홈페이지로 이동한다</a:t>
                      </a: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.</a:t>
                      </a: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4" marB="3603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2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4" marB="3603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2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4" marB="3603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2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4" marB="3603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2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4" marB="3603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2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4" marB="3603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2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4" marB="3603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2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4" marB="3603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2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4" marB="3603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2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4" marB="3603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29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29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4" marB="36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4" name="타원 13"/>
          <p:cNvSpPr/>
          <p:nvPr/>
        </p:nvSpPr>
        <p:spPr>
          <a:xfrm>
            <a:off x="5881323" y="5493705"/>
            <a:ext cx="289059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038557" y="5782764"/>
            <a:ext cx="1297588" cy="3891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660780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853" y="960882"/>
            <a:ext cx="3414705" cy="529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88" y="960882"/>
            <a:ext cx="3589411" cy="529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84206" y="5704939"/>
            <a:ext cx="722647" cy="3557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11" name="오른쪽 화살표 9"/>
          <p:cNvSpPr>
            <a:spLocks noChangeArrowheads="1"/>
          </p:cNvSpPr>
          <p:nvPr/>
        </p:nvSpPr>
        <p:spPr bwMode="auto">
          <a:xfrm>
            <a:off x="3549794" y="4680528"/>
            <a:ext cx="613059" cy="330353"/>
          </a:xfrm>
          <a:prstGeom prst="rightArrow">
            <a:avLst>
              <a:gd name="adj1" fmla="val 50000"/>
              <a:gd name="adj2" fmla="val 502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buFont typeface="Wingdings" panose="05000000000000000000" pitchFamily="2" charset="2"/>
              <a:buNone/>
              <a:defRPr/>
            </a:pPr>
            <a:endParaRPr lang="ko-KR" altLang="en-US" sz="1200" b="0">
              <a:solidFill>
                <a:srgbClr val="336699"/>
              </a:solidFill>
              <a:ea typeface="가는각진제목체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539677" y="5399999"/>
            <a:ext cx="289059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33799" name="TextBox 13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선택한 호텔에 대한 상세정보</a:t>
            </a:r>
            <a:r>
              <a:rPr lang="en-US" altLang="ko-KR" sz="900" dirty="0"/>
              <a:t>(</a:t>
            </a:r>
            <a:r>
              <a:rPr lang="ko-KR" altLang="en-US" sz="900" dirty="0"/>
              <a:t>관심상품 홈페이지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graphicFrame>
        <p:nvGraphicFramePr>
          <p:cNvPr id="13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80000"/>
          <a:ext cx="2199706" cy="3532238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8011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561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-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내 호텔보기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클릭시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사용자가 추가했던 호텔들을 보여준다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.(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최근에 추가했던 호텔들은 제일 위에 나타난다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)</a:t>
                      </a: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1" marB="3603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11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1" marB="360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4" name="타원 13"/>
          <p:cNvSpPr/>
          <p:nvPr/>
        </p:nvSpPr>
        <p:spPr>
          <a:xfrm>
            <a:off x="4234323" y="1953529"/>
            <a:ext cx="289059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4369323" y="2242587"/>
            <a:ext cx="2711117" cy="38181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211242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793" y="960882"/>
            <a:ext cx="3589411" cy="538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1" y="956118"/>
            <a:ext cx="3414705" cy="5290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89265" y="2682529"/>
            <a:ext cx="2557058" cy="21171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11" name="오른쪽 화살표 9"/>
          <p:cNvSpPr>
            <a:spLocks noChangeArrowheads="1"/>
          </p:cNvSpPr>
          <p:nvPr/>
        </p:nvSpPr>
        <p:spPr bwMode="auto">
          <a:xfrm>
            <a:off x="3549794" y="4680528"/>
            <a:ext cx="613059" cy="330353"/>
          </a:xfrm>
          <a:prstGeom prst="rightArrow">
            <a:avLst>
              <a:gd name="adj1" fmla="val 50000"/>
              <a:gd name="adj2" fmla="val 502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buFont typeface="Wingdings" panose="05000000000000000000" pitchFamily="2" charset="2"/>
              <a:buNone/>
              <a:defRPr/>
            </a:pPr>
            <a:endParaRPr lang="ko-KR" altLang="en-US" sz="1200" b="0">
              <a:solidFill>
                <a:srgbClr val="336699"/>
              </a:solidFill>
              <a:ea typeface="가는각진제목체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44736" y="2385529"/>
            <a:ext cx="289059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34823" name="TextBox 13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선택한 호텔에 대한 상세정보</a:t>
            </a:r>
            <a:r>
              <a:rPr lang="en-US" altLang="ko-KR" sz="900" dirty="0"/>
              <a:t>(</a:t>
            </a:r>
            <a:r>
              <a:rPr lang="ko-KR" altLang="en-US" sz="900" dirty="0"/>
              <a:t>관심상품 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graphicFrame>
        <p:nvGraphicFramePr>
          <p:cNvPr id="13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79999"/>
          <a:ext cx="2199706" cy="3459176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7955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8371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-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관심상품목록에서 원하는 호텔을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클릭시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그 호텔에 대한 상세 페이지로 이동  </a:t>
                      </a: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5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5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4" name="타원 13"/>
          <p:cNvSpPr/>
          <p:nvPr/>
        </p:nvSpPr>
        <p:spPr>
          <a:xfrm>
            <a:off x="3977029" y="1593000"/>
            <a:ext cx="289059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4008793" y="1882058"/>
            <a:ext cx="3468705" cy="4286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977932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23" y="956117"/>
            <a:ext cx="3660881" cy="5465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1" y="956117"/>
            <a:ext cx="3414705" cy="5465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577794" y="4380352"/>
            <a:ext cx="468529" cy="4907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11" name="오른쪽 화살표 9"/>
          <p:cNvSpPr>
            <a:spLocks noChangeArrowheads="1"/>
          </p:cNvSpPr>
          <p:nvPr/>
        </p:nvSpPr>
        <p:spPr bwMode="auto">
          <a:xfrm>
            <a:off x="3324265" y="4045234"/>
            <a:ext cx="613059" cy="330353"/>
          </a:xfrm>
          <a:prstGeom prst="rightArrow">
            <a:avLst>
              <a:gd name="adj1" fmla="val 50000"/>
              <a:gd name="adj2" fmla="val 502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buFont typeface="Wingdings" panose="05000000000000000000" pitchFamily="2" charset="2"/>
              <a:buNone/>
              <a:defRPr/>
            </a:pPr>
            <a:endParaRPr lang="ko-KR" altLang="en-US" sz="1200" b="0">
              <a:solidFill>
                <a:srgbClr val="336699"/>
              </a:solidFill>
              <a:ea typeface="가는각진제목체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376088" y="4086529"/>
            <a:ext cx="289059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35847" name="TextBox 13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선택한 호텔에 대한 상세정보</a:t>
            </a:r>
            <a:r>
              <a:rPr lang="en-US" altLang="ko-KR" sz="900" dirty="0"/>
              <a:t>(</a:t>
            </a:r>
            <a:r>
              <a:rPr lang="ko-KR" altLang="en-US" sz="900" dirty="0"/>
              <a:t>관심상품 삭제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graphicFrame>
        <p:nvGraphicFramePr>
          <p:cNvPr id="13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79999"/>
          <a:ext cx="2199706" cy="3421058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7960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4553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-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삭제 버튼을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클릭시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삭제 되며 삭제된 상품의 전 상품이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맨위로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올라온다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.</a:t>
                      </a: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24" marB="3602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6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4" marB="3602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6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24" marB="3602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6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4" marB="3602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6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4" marB="3602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6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4" marB="3602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6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4" marB="3602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6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4" marB="3602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6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4" marB="3602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6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4" marB="36024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60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60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24" marB="36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4" name="타원 13"/>
          <p:cNvSpPr/>
          <p:nvPr/>
        </p:nvSpPr>
        <p:spPr>
          <a:xfrm>
            <a:off x="4124735" y="2375999"/>
            <a:ext cx="289059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4350264" y="2665058"/>
            <a:ext cx="2787352" cy="183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1449062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0" y="1053729"/>
            <a:ext cx="6626391" cy="4673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8642" y="610931"/>
            <a:ext cx="1368494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이승민</a:t>
            </a:r>
            <a:endParaRPr lang="ko-KR" altLang="en-US" sz="800" dirty="0"/>
          </a:p>
        </p:txBody>
      </p:sp>
      <p:sp>
        <p:nvSpPr>
          <p:cNvPr id="5" name="직사각형 4"/>
          <p:cNvSpPr/>
          <p:nvPr/>
        </p:nvSpPr>
        <p:spPr>
          <a:xfrm>
            <a:off x="435615" y="3394574"/>
            <a:ext cx="2971207" cy="2234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9640" y="3898756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0634" y="477521"/>
            <a:ext cx="2885837" cy="160414"/>
          </a:xfrm>
          <a:prstGeom prst="rect">
            <a:avLst/>
          </a:prstGeom>
          <a:noFill/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none" lIns="90000" tIns="46800" rIns="90000" bIns="4680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호텔 검색 페이지 </a:t>
            </a:r>
            <a:r>
              <a:rPr lang="en-US" altLang="ko-KR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(</a:t>
            </a: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체크인</a:t>
            </a:r>
            <a:r>
              <a:rPr lang="en-US" altLang="ko-KR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)</a:t>
            </a:r>
            <a:endParaRPr lang="ko-KR" altLang="ko-KR" sz="900" b="0" i="0" dirty="0">
              <a:solidFill>
                <a:srgbClr val="000000">
                  <a:alpha val="100000"/>
                </a:srgbClr>
              </a:solidFill>
              <a:latin typeface="가는각진제목체"/>
              <a:ea typeface="가는각진제목체"/>
              <a:sym typeface="Wingdings"/>
            </a:endParaRPr>
          </a:p>
        </p:txBody>
      </p:sp>
      <p:graphicFrame>
        <p:nvGraphicFramePr>
          <p:cNvPr id="10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18231" y="1062072"/>
          <a:ext cx="2198905" cy="5249554"/>
        </p:xfrm>
        <a:graphic>
          <a:graphicData uri="http://schemas.openxmlformats.org/drawingml/2006/table">
            <a:tbl>
              <a:tblPr/>
              <a:tblGrid>
                <a:gridCol w="146164">
                  <a:extLst>
                    <a:ext uri="{9D8B030D-6E8A-4147-A177-3AD203B41FA5}"/>
                  </a:extLst>
                </a:gridCol>
                <a:gridCol w="2052741">
                  <a:extLst>
                    <a:ext uri="{9D8B030D-6E8A-4147-A177-3AD203B41FA5}"/>
                  </a:extLst>
                </a:gridCol>
              </a:tblGrid>
              <a:tr h="305945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0655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체크인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입력 창 옆의 달력표시를 누르면</a:t>
                      </a: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달력을 출력함</a:t>
                      </a:r>
                      <a:endParaRPr lang="ko-KR" altLang="ko-KR" sz="900" b="0" i="0" dirty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5945">
                <a:tc rowSpan="2"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5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15">
                <a:tc rowSpan="2"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352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945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5945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5945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5945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5945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5945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5945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5945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707171">
                <a:tc gridSpan="2"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900" b="0" i="0" dirty="0" err="1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이번달과</a:t>
                      </a:r>
                      <a:r>
                        <a:rPr lang="en-US" altLang="ko-KR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 </a:t>
                      </a: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다음달을 출력하며</a:t>
                      </a:r>
                      <a:endParaRPr lang="en-US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오늘날짜 이후만 선택가능</a:t>
                      </a:r>
                      <a:endParaRPr lang="ko-KR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56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5" y="1086352"/>
            <a:ext cx="7167705" cy="544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TextBox 13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선택한 호텔에 대한 상세정보</a:t>
            </a:r>
            <a:r>
              <a:rPr lang="en-US" altLang="ko-KR" sz="900" dirty="0"/>
              <a:t>(</a:t>
            </a:r>
            <a:r>
              <a:rPr lang="ko-KR" altLang="en-US" sz="900" dirty="0"/>
              <a:t>한눈에 살펴보기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graphicFrame>
        <p:nvGraphicFramePr>
          <p:cNvPr id="13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79999"/>
          <a:ext cx="2199706" cy="3459176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7955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8371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-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상세 페이지 중반부에 위치 호텔정보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체크시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준비사항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체크인체크아웃시간대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기타 정보들까지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알수있다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.</a:t>
                      </a: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5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5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4" name="타원 13"/>
          <p:cNvSpPr/>
          <p:nvPr/>
        </p:nvSpPr>
        <p:spPr>
          <a:xfrm>
            <a:off x="762441" y="2231470"/>
            <a:ext cx="289059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940323" y="2375999"/>
            <a:ext cx="5023588" cy="25681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0578598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83" y="1084765"/>
            <a:ext cx="3509999" cy="54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2383" y="2877881"/>
            <a:ext cx="1267411" cy="29302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6" name="타원 5"/>
          <p:cNvSpPr/>
          <p:nvPr/>
        </p:nvSpPr>
        <p:spPr>
          <a:xfrm>
            <a:off x="58854" y="2590412"/>
            <a:ext cx="287470" cy="287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37893" name="TextBox 8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선택한 호텔에 대한 상세정보</a:t>
            </a:r>
            <a:r>
              <a:rPr lang="en-US" altLang="ko-KR" sz="900" dirty="0"/>
              <a:t>(</a:t>
            </a:r>
            <a:r>
              <a:rPr lang="ko-KR" altLang="en-US" sz="900" dirty="0"/>
              <a:t>객실 선택에 대한 객실 정보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0" name="타원 9"/>
          <p:cNvSpPr/>
          <p:nvPr/>
        </p:nvSpPr>
        <p:spPr>
          <a:xfrm>
            <a:off x="-17383" y="5163352"/>
            <a:ext cx="287471" cy="287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122382" y="5447645"/>
            <a:ext cx="546353" cy="2874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13" name="오른쪽 화살표 9"/>
          <p:cNvSpPr>
            <a:spLocks noChangeArrowheads="1"/>
          </p:cNvSpPr>
          <p:nvPr/>
        </p:nvSpPr>
        <p:spPr bwMode="auto">
          <a:xfrm>
            <a:off x="3632382" y="5282469"/>
            <a:ext cx="613059" cy="330353"/>
          </a:xfrm>
          <a:prstGeom prst="rightArrow">
            <a:avLst>
              <a:gd name="adj1" fmla="val 50000"/>
              <a:gd name="adj2" fmla="val 502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buFont typeface="Wingdings" panose="05000000000000000000" pitchFamily="2" charset="2"/>
              <a:buNone/>
              <a:defRPr/>
            </a:pPr>
            <a:endParaRPr lang="ko-KR" altLang="en-US" sz="1200" b="0">
              <a:solidFill>
                <a:srgbClr val="336699"/>
              </a:solidFill>
              <a:ea typeface="가는각진제목체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162853" y="1558059"/>
            <a:ext cx="287470" cy="287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graphicFrame>
        <p:nvGraphicFramePr>
          <p:cNvPr id="15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79999"/>
          <a:ext cx="2199706" cy="3448064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8046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729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-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객실을 선택하고 그 객실에 대한 정보를 표시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4660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클릭시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팝업창이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나와서 객실에 대한 상세 정보를 알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수있다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.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6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6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pic>
        <p:nvPicPr>
          <p:cNvPr id="37941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322" y="1053000"/>
            <a:ext cx="3062117" cy="544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0877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06" y="1067293"/>
            <a:ext cx="3268588" cy="543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853" y="1057764"/>
            <a:ext cx="3133587" cy="5441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87500" y="2955706"/>
            <a:ext cx="1613647" cy="6257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6" name="타원 5"/>
          <p:cNvSpPr/>
          <p:nvPr/>
        </p:nvSpPr>
        <p:spPr>
          <a:xfrm>
            <a:off x="44559" y="2638059"/>
            <a:ext cx="287471" cy="287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38918" name="TextBox 8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객실정보 이미지 슬라이더</a:t>
            </a:r>
          </a:p>
        </p:txBody>
      </p:sp>
      <p:sp>
        <p:nvSpPr>
          <p:cNvPr id="13" name="오른쪽 화살표 9"/>
          <p:cNvSpPr>
            <a:spLocks noChangeArrowheads="1"/>
          </p:cNvSpPr>
          <p:nvPr/>
        </p:nvSpPr>
        <p:spPr bwMode="auto">
          <a:xfrm>
            <a:off x="3441794" y="5282469"/>
            <a:ext cx="613059" cy="330353"/>
          </a:xfrm>
          <a:prstGeom prst="rightArrow">
            <a:avLst>
              <a:gd name="adj1" fmla="val 50000"/>
              <a:gd name="adj2" fmla="val 502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buFont typeface="Wingdings" panose="05000000000000000000" pitchFamily="2" charset="2"/>
              <a:buNone/>
              <a:defRPr/>
            </a:pPr>
            <a:endParaRPr lang="ko-KR" altLang="en-US" sz="1200" b="0">
              <a:solidFill>
                <a:srgbClr val="336699"/>
              </a:solidFill>
              <a:ea typeface="가는각진제목체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167616" y="1413529"/>
            <a:ext cx="287471" cy="2874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graphicFrame>
        <p:nvGraphicFramePr>
          <p:cNvPr id="15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79999"/>
          <a:ext cx="2199706" cy="3448064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8046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729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-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이미지 슬라이더를 주어 객실사진을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볼수있다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.</a:t>
                      </a: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4660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6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6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4378852" y="1774059"/>
            <a:ext cx="1567587" cy="29890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398750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83" y="1084765"/>
            <a:ext cx="7390057" cy="54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758853" y="2174294"/>
            <a:ext cx="4537587" cy="22330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6" name="타원 5"/>
          <p:cNvSpPr/>
          <p:nvPr/>
        </p:nvSpPr>
        <p:spPr>
          <a:xfrm>
            <a:off x="2612735" y="1882059"/>
            <a:ext cx="287470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39941" name="TextBox 8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선택한 호텔에 대한 상세정보</a:t>
            </a:r>
            <a:r>
              <a:rPr lang="en-US" altLang="ko-KR" sz="900" dirty="0"/>
              <a:t>(</a:t>
            </a:r>
            <a:r>
              <a:rPr lang="ko-KR" altLang="en-US" sz="900" dirty="0"/>
              <a:t>옵션</a:t>
            </a:r>
            <a:r>
              <a:rPr lang="en-US" altLang="ko-KR" sz="900" dirty="0"/>
              <a:t>, </a:t>
            </a:r>
            <a:r>
              <a:rPr lang="ko-KR" altLang="en-US" sz="900" dirty="0"/>
              <a:t>체크인</a:t>
            </a:r>
            <a:r>
              <a:rPr lang="en-US" altLang="ko-KR" sz="900" dirty="0"/>
              <a:t>, </a:t>
            </a:r>
            <a:r>
              <a:rPr lang="ko-KR" altLang="en-US" sz="900" dirty="0"/>
              <a:t>체크아웃</a:t>
            </a:r>
            <a:r>
              <a:rPr lang="en-US" altLang="ko-KR" sz="900" dirty="0"/>
              <a:t>, </a:t>
            </a:r>
            <a:r>
              <a:rPr lang="ko-KR" altLang="en-US" sz="900" dirty="0"/>
              <a:t>금액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1" name="타원 10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2862087" y="2377588"/>
            <a:ext cx="209647" cy="209647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1-1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4156500" y="2377588"/>
            <a:ext cx="206471" cy="209647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1-2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5174558" y="2372823"/>
            <a:ext cx="206471" cy="209647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1-3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grpSp>
        <p:nvGrpSpPr>
          <p:cNvPr id="39945" name="그룹 36"/>
          <p:cNvGrpSpPr>
            <a:grpSpLocks/>
          </p:cNvGrpSpPr>
          <p:nvPr/>
        </p:nvGrpSpPr>
        <p:grpSpPr bwMode="auto">
          <a:xfrm>
            <a:off x="5123735" y="5636646"/>
            <a:ext cx="309706" cy="273176"/>
            <a:chOff x="2807216" y="2272796"/>
            <a:chExt cx="309580" cy="436124"/>
          </a:xfrm>
        </p:grpSpPr>
        <p:cxnSp>
          <p:nvCxnSpPr>
            <p:cNvPr id="39990" name="직선 연결선 37"/>
            <p:cNvCxnSpPr>
              <a:cxnSpLocks noChangeShapeType="1"/>
            </p:cNvCxnSpPr>
            <p:nvPr/>
          </p:nvCxnSpPr>
          <p:spPr bwMode="auto">
            <a:xfrm>
              <a:off x="2807216" y="2272796"/>
              <a:ext cx="309580" cy="0"/>
            </a:xfrm>
            <a:prstGeom prst="line">
              <a:avLst/>
            </a:prstGeom>
            <a:noFill/>
            <a:ln w="9525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91" name="직선 연결선 38"/>
            <p:cNvCxnSpPr>
              <a:cxnSpLocks noChangeShapeType="1"/>
            </p:cNvCxnSpPr>
            <p:nvPr/>
          </p:nvCxnSpPr>
          <p:spPr bwMode="auto">
            <a:xfrm>
              <a:off x="2807216" y="2708920"/>
              <a:ext cx="309580" cy="0"/>
            </a:xfrm>
            <a:prstGeom prst="line">
              <a:avLst/>
            </a:prstGeom>
            <a:noFill/>
            <a:ln w="9525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92" name="직선 화살표 연결선 39"/>
            <p:cNvCxnSpPr>
              <a:cxnSpLocks noChangeShapeType="1"/>
            </p:cNvCxnSpPr>
            <p:nvPr/>
          </p:nvCxnSpPr>
          <p:spPr bwMode="auto">
            <a:xfrm>
              <a:off x="2962006" y="2272796"/>
              <a:ext cx="0" cy="436124"/>
            </a:xfrm>
            <a:prstGeom prst="straightConnector1">
              <a:avLst/>
            </a:prstGeom>
            <a:noFill/>
            <a:ln w="9525" algn="ctr">
              <a:solidFill>
                <a:schemeClr val="bg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" name="타원 24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4964911" y="5487352"/>
            <a:ext cx="142941" cy="142941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 eaLnBrk="1" latinLnBrk="1" hangingPunct="1">
              <a:defRPr/>
            </a:pPr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graphicFrame>
        <p:nvGraphicFramePr>
          <p:cNvPr id="18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80000"/>
          <a:ext cx="2199706" cy="4142118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8040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116563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 lang="ko-KR" altLang="en-US"/>
                      </a:pP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1-1 </a:t>
                      </a:r>
                      <a:r>
                        <a:rPr lang="ko-KR" altLang="en-US" sz="900" b="0" i="0" baseline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객실에대한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간략한 정보들을 </a:t>
                      </a:r>
                      <a:r>
                        <a:rPr lang="ko-KR" altLang="en-US" sz="900" b="0" i="0" baseline="0" dirty="0" err="1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볼수있다</a:t>
                      </a: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/>
                          <a:ea typeface="가는각진제목체" panose="02030600000101010101" pitchFamily="18" charset="-127"/>
                          <a:sym typeface="Wingdings"/>
                        </a:rPr>
                        <a:t>고객이 주로 물어보거나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/>
                          <a:ea typeface="가는각진제목체" panose="02030600000101010101" pitchFamily="18" charset="-127"/>
                          <a:sym typeface="Wingdings"/>
                        </a:rPr>
                        <a:t>많이사용하는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/>
                          <a:ea typeface="가는각진제목체" panose="02030600000101010101" pitchFamily="18" charset="-127"/>
                          <a:sym typeface="Wingdings"/>
                        </a:rPr>
                        <a:t> 정보들을 기입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)</a:t>
                      </a:r>
                    </a:p>
                    <a:p>
                      <a:pPr marL="171450" marR="0" lvl="0" indent="-17145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 lang="ko-KR" altLang="en-US"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1-2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입실할 날짜와 퇴실할 날짜를 선택 </a:t>
                      </a: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sym typeface="Wingdings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가는각진제목체" panose="02030600000101010101" pitchFamily="18" charset="-127"/>
                          <a:sym typeface="Wingdings"/>
                        </a:rPr>
                        <a:t>달력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가는각진제목체" panose="02030600000101010101" pitchFamily="18" charset="-127"/>
                          <a:sym typeface="Wingdings"/>
                        </a:rPr>
                        <a:t>클릭시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가는각진제목체" panose="02030600000101010101" pitchFamily="18" charset="-127"/>
                          <a:sym typeface="Wingdings"/>
                        </a:rPr>
                        <a:t> 날짜 선택가능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)</a:t>
                      </a:r>
                    </a:p>
                    <a:p>
                      <a:pPr marL="171450" marR="0" lvl="0" indent="-17145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 lang="ko-KR" altLang="en-US"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1-3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선택한 옵션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체크인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체크 아웃에 대한 가격을 표시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 </a:t>
                      </a:r>
                    </a:p>
                    <a:p>
                      <a:pPr marL="0" marR="0" lvl="0" indent="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lang="ko-KR" altLang="en-US"/>
                      </a:pP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-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버튼 클릭 시 결제페이지 이동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36" marB="3603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0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40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36" marB="360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1472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64" y="954530"/>
            <a:ext cx="7312234" cy="5357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52736" y="2202882"/>
            <a:ext cx="3673587" cy="16962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6" name="타원 5"/>
          <p:cNvSpPr/>
          <p:nvPr/>
        </p:nvSpPr>
        <p:spPr>
          <a:xfrm>
            <a:off x="165264" y="1882059"/>
            <a:ext cx="287471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0965" name="TextBox 8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 smtClean="0"/>
              <a:t>예약하기</a:t>
            </a:r>
            <a:endParaRPr lang="ko-KR" altLang="en-US" sz="900" dirty="0"/>
          </a:p>
        </p:txBody>
      </p:sp>
      <p:graphicFrame>
        <p:nvGraphicFramePr>
          <p:cNvPr id="18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79999"/>
          <a:ext cx="2199706" cy="3733945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7981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28" marB="360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75817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8" marB="360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 lang="ko-KR" altLang="en-US"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비 로그인시 성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이름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이메일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휴대폰정보를 기입해야 하며 로그인시에는 정보를 불러와서 기입되어있다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.(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지금화면은 로그인 상태에서 예약하여 미리 기입된 상태다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.)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 </a:t>
                      </a: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28" marB="3602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8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8" marB="360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8" marB="3602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8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8" marB="360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28" marB="3602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8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8" marB="360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8" marB="3602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8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8" marB="360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8" marB="3602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8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8" marB="360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8" marB="3602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8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8" marB="360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8" marB="3602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8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8" marB="360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8" marB="3602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8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8" marB="360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8" marB="3602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8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8" marB="360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8" marB="3602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81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28" marB="360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81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28" marB="360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50519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64" y="954530"/>
            <a:ext cx="7312234" cy="5357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679029" y="1867764"/>
            <a:ext cx="2437941" cy="20678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6" name="타원 5"/>
          <p:cNvSpPr/>
          <p:nvPr/>
        </p:nvSpPr>
        <p:spPr>
          <a:xfrm>
            <a:off x="4545616" y="1645411"/>
            <a:ext cx="287471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1989" name="TextBox 8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예약하기 </a:t>
            </a:r>
            <a:r>
              <a:rPr lang="en-US" altLang="ko-KR" sz="900" dirty="0"/>
              <a:t>(</a:t>
            </a:r>
            <a:r>
              <a:rPr lang="ko-KR" altLang="en-US" sz="900" dirty="0"/>
              <a:t>호텔에 대한 간략한 정보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graphicFrame>
        <p:nvGraphicFramePr>
          <p:cNvPr id="18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79999"/>
          <a:ext cx="2199706" cy="3529064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7952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5364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 lang="ko-KR" altLang="en-US"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호텔에 대한 이미지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이름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체크인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아웃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요금에대해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간략하게 보여주는 기능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23" marB="36023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2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52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23" marB="360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9415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147" y="954530"/>
            <a:ext cx="3810175" cy="5357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65" y="954530"/>
            <a:ext cx="3047823" cy="5357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66323" y="4059528"/>
            <a:ext cx="1116530" cy="2684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6" name="타원 5"/>
          <p:cNvSpPr/>
          <p:nvPr/>
        </p:nvSpPr>
        <p:spPr>
          <a:xfrm>
            <a:off x="1790030" y="3770470"/>
            <a:ext cx="287470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3014" name="TextBox 8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예약하기 </a:t>
            </a:r>
            <a:r>
              <a:rPr lang="en-US" altLang="ko-KR" sz="900" dirty="0"/>
              <a:t>(</a:t>
            </a:r>
            <a:r>
              <a:rPr lang="ko-KR" altLang="en-US" sz="900" dirty="0"/>
              <a:t>해외 화폐로 보기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graphicFrame>
        <p:nvGraphicFramePr>
          <p:cNvPr id="18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79999"/>
          <a:ext cx="2199706" cy="3595773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7904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16" marB="360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62092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16" marB="360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 lang="ko-KR" altLang="en-US"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호텔 가격에 대해 여러 나라 화폐로 볼 수 있는 기능이다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지금 화면은 일본화폐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(JPY)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로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클릭시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나오는 화면이다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.)</a:t>
                      </a: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16" marB="3601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04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16" marB="360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16" marB="3601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04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16" marB="360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16" marB="3601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04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16" marB="360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16" marB="3601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04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16" marB="360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16" marB="3601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04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16" marB="360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16" marB="3601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04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16" marB="360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16" marB="3601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04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16" marB="360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16" marB="3601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04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16" marB="360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16" marB="3601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04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16" marB="360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16" marB="36016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04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16" marB="360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7904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16" marB="360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0" name="오른쪽 화살표 9"/>
          <p:cNvSpPr>
            <a:spLocks noChangeArrowheads="1"/>
          </p:cNvSpPr>
          <p:nvPr/>
        </p:nvSpPr>
        <p:spPr bwMode="auto">
          <a:xfrm>
            <a:off x="3213088" y="4991822"/>
            <a:ext cx="613059" cy="330353"/>
          </a:xfrm>
          <a:prstGeom prst="rightArrow">
            <a:avLst>
              <a:gd name="adj1" fmla="val 50000"/>
              <a:gd name="adj2" fmla="val 502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buFont typeface="Wingdings" panose="05000000000000000000" pitchFamily="2" charset="2"/>
              <a:buNone/>
              <a:defRPr/>
            </a:pPr>
            <a:endParaRPr lang="ko-KR" altLang="en-US" sz="1200" b="0">
              <a:solidFill>
                <a:srgbClr val="336699"/>
              </a:solidFill>
              <a:ea typeface="가는각진제목체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395911" y="3481411"/>
            <a:ext cx="287470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548382" y="3667235"/>
            <a:ext cx="892588" cy="2668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2993004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64" y="954530"/>
            <a:ext cx="7312234" cy="5357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17795" y="4286647"/>
            <a:ext cx="1513587" cy="9815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6" name="타원 5"/>
          <p:cNvSpPr/>
          <p:nvPr/>
        </p:nvSpPr>
        <p:spPr>
          <a:xfrm>
            <a:off x="130323" y="4032529"/>
            <a:ext cx="287471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4037" name="TextBox 8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예약하기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카드선택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graphicFrame>
        <p:nvGraphicFramePr>
          <p:cNvPr id="18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79999"/>
          <a:ext cx="2199706" cy="3586240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8075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7360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 lang="ko-KR" altLang="en-US"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자신이 원하는 카드를 선택하면 된다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.</a:t>
                      </a: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8380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결제하기 버튼을 누르면 카드번호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,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결제방법을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공인인증서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+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cvc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,/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비밀번호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+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cvc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등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)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선택한다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.(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미구현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)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1" marB="36041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5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5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41" marB="36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1936147" y="4750411"/>
            <a:ext cx="287470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994911" y="5015646"/>
            <a:ext cx="1122883" cy="2890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775110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64" y="954529"/>
            <a:ext cx="3475058" cy="5393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381" y="960882"/>
            <a:ext cx="3290823" cy="538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569264" y="5052175"/>
            <a:ext cx="505059" cy="2398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6" name="타원 5"/>
          <p:cNvSpPr/>
          <p:nvPr/>
        </p:nvSpPr>
        <p:spPr>
          <a:xfrm>
            <a:off x="1426323" y="4690058"/>
            <a:ext cx="287471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5062" name="TextBox 8"/>
          <p:cNvSpPr txBox="1">
            <a:spLocks noChangeArrowheads="1"/>
          </p:cNvSpPr>
          <p:nvPr/>
        </p:nvSpPr>
        <p:spPr bwMode="auto">
          <a:xfrm>
            <a:off x="940323" y="476470"/>
            <a:ext cx="2885823" cy="160412"/>
          </a:xfrm>
          <a:prstGeom prst="rect">
            <a:avLst/>
          </a:prstGeom>
          <a:noFill/>
          <a:ln w="9491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9999" tIns="46800" rIns="89999" bIns="46800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/>
              <a:t>예약하기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취소</a:t>
            </a:r>
            <a:r>
              <a:rPr lang="en-US" altLang="ko-KR" sz="900" dirty="0" smtClean="0"/>
              <a:t>)</a:t>
            </a:r>
            <a:endParaRPr lang="ko-KR" altLang="en-US" sz="900" dirty="0"/>
          </a:p>
        </p:txBody>
      </p:sp>
      <p:graphicFrame>
        <p:nvGraphicFramePr>
          <p:cNvPr id="18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7610910" y="1080000"/>
          <a:ext cx="2199706" cy="3460766"/>
        </p:xfrm>
        <a:graphic>
          <a:graphicData uri="http://schemas.openxmlformats.org/drawingml/2006/table">
            <a:tbl>
              <a:tblPr/>
              <a:tblGrid>
                <a:gridCol w="133451">
                  <a:extLst>
                    <a:ext uri="{9D8B030D-6E8A-4147-A177-3AD203B41FA5}"/>
                  </a:extLst>
                </a:gridCol>
                <a:gridCol w="2066255">
                  <a:extLst>
                    <a:ext uri="{9D8B030D-6E8A-4147-A177-3AD203B41FA5}"/>
                  </a:extLst>
                </a:gridCol>
              </a:tblGrid>
              <a:tr h="248079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42" marB="360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8381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2" marB="360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85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 lang="ko-KR" altLang="en-US"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취소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돌아가기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버튼을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클릭할시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예약하기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전페이지인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상세페이지로넘어간다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가는각진제목체" pitchFamily="18" charset="-127"/>
                        </a:rPr>
                        <a:t>.</a:t>
                      </a:r>
                      <a:endParaRPr kumimoji="1" lang="en-US" altLang="ko-KR" sz="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42" marB="3604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2" marB="360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2" marB="3604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3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2" marB="360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가는각진제목체" pitchFamily="18" charset="-127"/>
                      </a:endParaRPr>
                    </a:p>
                  </a:txBody>
                  <a:tcPr marL="61336" marR="61336" marT="36042" marB="3604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4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2" marB="360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2" marB="3604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5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2" marB="360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2" marB="3604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6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2" marB="360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2" marB="3604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7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2" marB="360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2" marB="3604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8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2" marB="360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2" marB="3604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9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2" marB="360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2" marB="3604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10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42" marB="360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36" marR="61336" marT="36042" marB="3604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9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42" marB="360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48079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39" marR="0" marT="36042" marB="360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2" name="오른쪽 화살표 9"/>
          <p:cNvSpPr>
            <a:spLocks noChangeArrowheads="1"/>
          </p:cNvSpPr>
          <p:nvPr/>
        </p:nvSpPr>
        <p:spPr bwMode="auto">
          <a:xfrm>
            <a:off x="3694323" y="5282469"/>
            <a:ext cx="613059" cy="330353"/>
          </a:xfrm>
          <a:prstGeom prst="rightArrow">
            <a:avLst>
              <a:gd name="adj1" fmla="val 50000"/>
              <a:gd name="adj2" fmla="val 502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buFont typeface="Wingdings" panose="05000000000000000000" pitchFamily="2" charset="2"/>
              <a:buNone/>
              <a:defRPr/>
            </a:pPr>
            <a:endParaRPr lang="ko-KR" altLang="en-US" sz="1200" b="0">
              <a:solidFill>
                <a:srgbClr val="336699"/>
              </a:solidFill>
              <a:ea typeface="가는각진제목체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361381" y="1845529"/>
            <a:ext cx="3151058" cy="43231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15" name="타원 14"/>
          <p:cNvSpPr/>
          <p:nvPr/>
        </p:nvSpPr>
        <p:spPr>
          <a:xfrm>
            <a:off x="4253381" y="1556470"/>
            <a:ext cx="287471" cy="2890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694458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53" y="1089742"/>
            <a:ext cx="6842470" cy="4740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8642" y="610931"/>
            <a:ext cx="1368494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이승민</a:t>
            </a:r>
            <a:endParaRPr lang="ko-KR" altLang="en-US" sz="800" dirty="0"/>
          </a:p>
        </p:txBody>
      </p:sp>
      <p:sp>
        <p:nvSpPr>
          <p:cNvPr id="5" name="직사각형 4"/>
          <p:cNvSpPr/>
          <p:nvPr/>
        </p:nvSpPr>
        <p:spPr>
          <a:xfrm>
            <a:off x="2074341" y="3574638"/>
            <a:ext cx="3169144" cy="21967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679185" y="3587712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0634" y="477521"/>
            <a:ext cx="2885837" cy="160414"/>
          </a:xfrm>
          <a:prstGeom prst="rect">
            <a:avLst/>
          </a:prstGeom>
          <a:noFill/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none" lIns="90000" tIns="46800" rIns="90000" bIns="4680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호텔 검색 페이지 </a:t>
            </a:r>
            <a:r>
              <a:rPr lang="en-US" altLang="ko-KR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(</a:t>
            </a: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체크아웃</a:t>
            </a:r>
            <a:r>
              <a:rPr lang="en-US" altLang="ko-KR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)</a:t>
            </a:r>
            <a:endParaRPr lang="ko-KR" altLang="ko-KR" sz="900" b="0" i="0" dirty="0">
              <a:solidFill>
                <a:srgbClr val="000000">
                  <a:alpha val="100000"/>
                </a:srgbClr>
              </a:solidFill>
              <a:latin typeface="가는각진제목체"/>
              <a:ea typeface="가는각진제목체"/>
              <a:sym typeface="Wingdings"/>
            </a:endParaRPr>
          </a:p>
        </p:txBody>
      </p:sp>
      <p:graphicFrame>
        <p:nvGraphicFramePr>
          <p:cNvPr id="10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18231" y="1062072"/>
          <a:ext cx="2198905" cy="5213545"/>
        </p:xfrm>
        <a:graphic>
          <a:graphicData uri="http://schemas.openxmlformats.org/drawingml/2006/table">
            <a:tbl>
              <a:tblPr/>
              <a:tblGrid>
                <a:gridCol w="146164">
                  <a:extLst>
                    <a:ext uri="{9D8B030D-6E8A-4147-A177-3AD203B41FA5}"/>
                  </a:extLst>
                </a:gridCol>
                <a:gridCol w="2052741">
                  <a:extLst>
                    <a:ext uri="{9D8B030D-6E8A-4147-A177-3AD203B41FA5}"/>
                  </a:extLst>
                </a:gridCol>
              </a:tblGrid>
              <a:tr h="307273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0875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체크인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 입력 창 옆의 달력표시를 누르면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달력을 출력함</a:t>
                      </a:r>
                      <a:endParaRPr lang="ko-KR" altLang="ko-KR" sz="900" b="0" i="0" dirty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7273">
                <a:tc rowSpan="2"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7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273">
                <a:tc rowSpan="2"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7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27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727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727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727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727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727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7273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07273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710240">
                <a:tc gridSpan="2"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900" b="0" i="0" dirty="0" err="1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이번달과</a:t>
                      </a:r>
                      <a:r>
                        <a:rPr lang="en-US" altLang="ko-KR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, </a:t>
                      </a: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다음달을 출력하며</a:t>
                      </a:r>
                      <a:endParaRPr lang="en-US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체크인 날짜 이후만 선택가능</a:t>
                      </a:r>
                      <a:endParaRPr lang="ko-KR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832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50" y="1053729"/>
            <a:ext cx="6939711" cy="48534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8642" y="610931"/>
            <a:ext cx="1368494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이승민</a:t>
            </a:r>
            <a:endParaRPr lang="ko-KR" altLang="en-US" sz="800" dirty="0"/>
          </a:p>
        </p:txBody>
      </p:sp>
      <p:sp>
        <p:nvSpPr>
          <p:cNvPr id="5" name="직사각형 4"/>
          <p:cNvSpPr/>
          <p:nvPr/>
        </p:nvSpPr>
        <p:spPr>
          <a:xfrm>
            <a:off x="584752" y="4187216"/>
            <a:ext cx="913381" cy="18161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69074" y="4187216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0634" y="477521"/>
            <a:ext cx="2885837" cy="160414"/>
          </a:xfrm>
          <a:prstGeom prst="rect">
            <a:avLst/>
          </a:prstGeom>
          <a:noFill/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none" lIns="90000" tIns="46800" rIns="90000" bIns="4680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호텔 검색 페이지 </a:t>
            </a:r>
            <a:r>
              <a:rPr lang="en-US" altLang="ko-KR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(</a:t>
            </a: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객실 선택</a:t>
            </a:r>
            <a:r>
              <a:rPr lang="en-US" altLang="ko-KR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)</a:t>
            </a:r>
            <a:endParaRPr lang="ko-KR" altLang="ko-KR" sz="900" b="0" i="0" dirty="0">
              <a:solidFill>
                <a:srgbClr val="000000">
                  <a:alpha val="100000"/>
                </a:srgbClr>
              </a:solidFill>
              <a:latin typeface="가는각진제목체"/>
              <a:ea typeface="가는각진제목체"/>
              <a:sym typeface="Wingdings"/>
            </a:endParaRPr>
          </a:p>
        </p:txBody>
      </p:sp>
      <p:graphicFrame>
        <p:nvGraphicFramePr>
          <p:cNvPr id="10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18231" y="1062072"/>
          <a:ext cx="2198905" cy="5228402"/>
        </p:xfrm>
        <a:graphic>
          <a:graphicData uri="http://schemas.openxmlformats.org/drawingml/2006/table">
            <a:tbl>
              <a:tblPr/>
              <a:tblGrid>
                <a:gridCol w="146164">
                  <a:extLst>
                    <a:ext uri="{9D8B030D-6E8A-4147-A177-3AD203B41FA5}"/>
                  </a:extLst>
                </a:gridCol>
                <a:gridCol w="2052741">
                  <a:extLst>
                    <a:ext uri="{9D8B030D-6E8A-4147-A177-3AD203B41FA5}"/>
                  </a:extLst>
                </a:gridCol>
              </a:tblGrid>
              <a:tr h="320536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3071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한번에 예약할 객실의 개수를 지정합니다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.</a:t>
                      </a:r>
                      <a:endParaRPr lang="ko-KR" altLang="ko-KR" sz="900" b="0" i="0" dirty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 rowSpan="2"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536">
                <a:tc rowSpan="2"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30717">
                <a:tc gridSpan="2"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화살표버튼을 누르면 </a:t>
                      </a:r>
                      <a:endParaRPr lang="en-US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1~5</a:t>
                      </a: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의 숫자가 출력됨</a:t>
                      </a:r>
                      <a:endParaRPr lang="en-US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868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6" y="1053729"/>
            <a:ext cx="6931825" cy="48188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8642" y="610931"/>
            <a:ext cx="1368494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이승민</a:t>
            </a:r>
            <a:endParaRPr lang="ko-KR" altLang="en-US" sz="800" dirty="0"/>
          </a:p>
        </p:txBody>
      </p:sp>
      <p:sp>
        <p:nvSpPr>
          <p:cNvPr id="5" name="직사각형 4"/>
          <p:cNvSpPr/>
          <p:nvPr/>
        </p:nvSpPr>
        <p:spPr>
          <a:xfrm>
            <a:off x="1991680" y="4379373"/>
            <a:ext cx="763743" cy="18161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703576" y="4235321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0634" y="477521"/>
            <a:ext cx="2885837" cy="160414"/>
          </a:xfrm>
          <a:prstGeom prst="rect">
            <a:avLst/>
          </a:prstGeom>
          <a:noFill/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none" lIns="90000" tIns="46800" rIns="90000" bIns="4680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호텔 검색 페이지 </a:t>
            </a:r>
            <a:r>
              <a:rPr lang="en-US" altLang="ko-KR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(</a:t>
            </a: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인원 선택</a:t>
            </a:r>
            <a:r>
              <a:rPr lang="en-US" altLang="ko-KR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)</a:t>
            </a:r>
            <a:endParaRPr lang="ko-KR" altLang="ko-KR" sz="900" b="0" i="0" dirty="0">
              <a:solidFill>
                <a:srgbClr val="000000">
                  <a:alpha val="100000"/>
                </a:srgbClr>
              </a:solidFill>
              <a:latin typeface="가는각진제목체"/>
              <a:ea typeface="가는각진제목체"/>
              <a:sym typeface="Wingdings"/>
            </a:endParaRPr>
          </a:p>
        </p:txBody>
      </p:sp>
      <p:graphicFrame>
        <p:nvGraphicFramePr>
          <p:cNvPr id="8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18231" y="1062072"/>
          <a:ext cx="2198905" cy="5228402"/>
        </p:xfrm>
        <a:graphic>
          <a:graphicData uri="http://schemas.openxmlformats.org/drawingml/2006/table">
            <a:tbl>
              <a:tblPr/>
              <a:tblGrid>
                <a:gridCol w="146164">
                  <a:extLst>
                    <a:ext uri="{9D8B030D-6E8A-4147-A177-3AD203B41FA5}"/>
                  </a:extLst>
                </a:gridCol>
                <a:gridCol w="2052741">
                  <a:extLst>
                    <a:ext uri="{9D8B030D-6E8A-4147-A177-3AD203B41FA5}"/>
                  </a:extLst>
                </a:gridCol>
              </a:tblGrid>
              <a:tr h="320536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3071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예약할 객실의 성인의 인원 수를 지정합니다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.</a:t>
                      </a:r>
                      <a:endParaRPr lang="ko-KR" altLang="ko-KR" sz="900" b="0" i="0" dirty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 rowSpan="2"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536">
                <a:tc rowSpan="2"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30717">
                <a:tc gridSpan="2"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인원이 추가 될 때마다 추가금액이 발생할 예정</a:t>
                      </a:r>
                      <a:endParaRPr lang="en-US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95" y="4946818"/>
            <a:ext cx="128587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78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79" y="1089742"/>
            <a:ext cx="6914496" cy="4844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8642" y="610931"/>
            <a:ext cx="1368494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이승민</a:t>
            </a:r>
            <a:endParaRPr lang="ko-KR" altLang="en-US" sz="800" dirty="0"/>
          </a:p>
        </p:txBody>
      </p:sp>
      <p:sp>
        <p:nvSpPr>
          <p:cNvPr id="5" name="직사각형 4"/>
          <p:cNvSpPr/>
          <p:nvPr/>
        </p:nvSpPr>
        <p:spPr>
          <a:xfrm>
            <a:off x="2758588" y="4435555"/>
            <a:ext cx="763743" cy="18161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418969" y="4435555"/>
            <a:ext cx="288104" cy="288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0634" y="477521"/>
            <a:ext cx="2885837" cy="160414"/>
          </a:xfrm>
          <a:prstGeom prst="rect">
            <a:avLst/>
          </a:prstGeom>
          <a:noFill/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none" lIns="90000" tIns="46800" rIns="90000" bIns="4680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호텔 검색 페이지 </a:t>
            </a:r>
            <a:r>
              <a:rPr lang="en-US" altLang="ko-KR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(</a:t>
            </a:r>
            <a:r>
              <a:rPr lang="ko-KR" altLang="en-US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인원 선택</a:t>
            </a:r>
            <a:r>
              <a:rPr lang="en-US" altLang="ko-KR" sz="900" dirty="0" smtClean="0">
                <a:solidFill>
                  <a:srgbClr val="000000">
                    <a:alpha val="100000"/>
                  </a:srgbClr>
                </a:solidFill>
                <a:latin typeface="가는각진제목체"/>
                <a:ea typeface="가는각진제목체"/>
                <a:sym typeface="Wingdings"/>
              </a:rPr>
              <a:t>)</a:t>
            </a:r>
            <a:endParaRPr lang="ko-KR" altLang="ko-KR" sz="900" b="0" i="0" dirty="0">
              <a:solidFill>
                <a:srgbClr val="000000">
                  <a:alpha val="100000"/>
                </a:srgbClr>
              </a:solidFill>
              <a:latin typeface="가는각진제목체"/>
              <a:ea typeface="가는각진제목체"/>
              <a:sym typeface="Wingdings"/>
            </a:endParaRPr>
          </a:p>
        </p:txBody>
      </p:sp>
      <p:graphicFrame>
        <p:nvGraphicFramePr>
          <p:cNvPr id="8" name="Group 13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18231" y="1062072"/>
          <a:ext cx="2198905" cy="5228402"/>
        </p:xfrm>
        <a:graphic>
          <a:graphicData uri="http://schemas.openxmlformats.org/drawingml/2006/table">
            <a:tbl>
              <a:tblPr/>
              <a:tblGrid>
                <a:gridCol w="146164">
                  <a:extLst>
                    <a:ext uri="{9D8B030D-6E8A-4147-A177-3AD203B41FA5}"/>
                  </a:extLst>
                </a:gridCol>
                <a:gridCol w="2052741">
                  <a:extLst>
                    <a:ext uri="{9D8B030D-6E8A-4147-A177-3AD203B41FA5}"/>
                  </a:extLst>
                </a:gridCol>
              </a:tblGrid>
              <a:tr h="320536">
                <a:tc gridSpan="2">
                  <a:txBody>
                    <a:bodyPr/>
                    <a:lstStyle/>
                    <a:p>
                      <a:pPr algn="l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3071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1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예약할 객실의 청소년의 인원 수를 지정합니다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.</a:t>
                      </a:r>
                      <a:endParaRPr lang="ko-KR" altLang="ko-KR" sz="900" b="0" i="0" dirty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 rowSpan="2"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536">
                <a:tc rowSpan="2"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900" b="0" i="0" dirty="0" smtClean="0">
                        <a:solidFill>
                          <a:schemeClr val="tx1"/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08" marB="36008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20536">
                <a:tc gridSpan="2"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가는각진제목체" pitchFamily="18" charset="-127"/>
                          <a:ea typeface="가는각진제목체" pitchFamily="18" charset="-127"/>
                          <a:cs typeface="+mn-cs"/>
                        </a:rPr>
                        <a:t> 특이사항</a:t>
                      </a:r>
                    </a:p>
                  </a:txBody>
                  <a:tcPr marL="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  <a:cs typeface="+mn-cs"/>
                      </a:endParaRPr>
                    </a:p>
                  </a:txBody>
                  <a:tcPr marL="61314" marR="61314" marT="36012" marB="36012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30717">
                <a:tc gridSpan="2">
                  <a:txBody>
                    <a:bodyPr/>
                    <a:lstStyle/>
                    <a:p>
                      <a:pPr marL="0" lvl="0" indent="0" algn="l" defTabSz="918527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900" b="0" i="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rebuchet MS"/>
                          <a:ea typeface="가는각진제목체"/>
                          <a:sym typeface="Wingdings"/>
                        </a:rPr>
                        <a:t>인원이 추가 될 때마다 추가금액이 발생할 예정</a:t>
                      </a:r>
                      <a:endParaRPr lang="en-US" altLang="ko-KR" sz="900" b="0" i="0" dirty="0" smtClean="0">
                        <a:solidFill>
                          <a:srgbClr val="FF0000">
                            <a:alpha val="100000"/>
                          </a:srgbClr>
                        </a:solidFill>
                        <a:latin typeface="Trebuchet MS"/>
                        <a:ea typeface="가는각진제목체"/>
                        <a:sym typeface="Wingdings"/>
                      </a:endParaRPr>
                    </a:p>
                  </a:txBody>
                  <a:tcPr marL="108000" marR="0" marT="36008" marB="360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48" y="5009694"/>
            <a:ext cx="128587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40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7889FB"/>
      </a:dk2>
      <a:lt2>
        <a:srgbClr val="808080"/>
      </a:lt2>
      <a:accent1>
        <a:srgbClr val="7889FB"/>
      </a:accent1>
      <a:accent2>
        <a:srgbClr val="2DB6B3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C0C0C0"/>
      </a:hlink>
      <a:folHlink>
        <a:srgbClr val="D18213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7889FB"/>
      </a:dk2>
      <a:lt2>
        <a:srgbClr val="808080"/>
      </a:lt2>
      <a:accent1>
        <a:srgbClr val="7889FB"/>
      </a:accent1>
      <a:accent2>
        <a:srgbClr val="2DB6B3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C0C0C0"/>
      </a:hlink>
      <a:folHlink>
        <a:srgbClr val="D18213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7889FB"/>
      </a:dk2>
      <a:lt2>
        <a:srgbClr val="808080"/>
      </a:lt2>
      <a:accent1>
        <a:srgbClr val="7889FB"/>
      </a:accent1>
      <a:accent2>
        <a:srgbClr val="2DB6B3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C0C0C0"/>
      </a:hlink>
      <a:folHlink>
        <a:srgbClr val="D18213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2447</Words>
  <Application>Microsoft Office PowerPoint</Application>
  <PresentationFormat>사용자 지정</PresentationFormat>
  <Paragraphs>811</Paragraphs>
  <Slides>58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58</vt:i4>
      </vt:variant>
    </vt:vector>
  </HeadingPairs>
  <TitlesOfParts>
    <vt:vector size="71" baseType="lpstr">
      <vt:lpstr>HNC_GO_B_HINT_GS</vt:lpstr>
      <vt:lpstr>HY헤드라인M</vt:lpstr>
      <vt:lpstr>가는각진제목체</vt:lpstr>
      <vt:lpstr>굴림</vt:lpstr>
      <vt:lpstr>맑은 고딕</vt:lpstr>
      <vt:lpstr>함초롬돋움</vt:lpstr>
      <vt:lpstr>Arial</vt:lpstr>
      <vt:lpstr>Trebuchet MS</vt:lpstr>
      <vt:lpstr>Verdana</vt:lpstr>
      <vt:lpstr>Wingdings</vt:lpstr>
      <vt:lpstr/>
      <vt:lpstr/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영남이공대학교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 화면설계서</dc:title>
  <dc:creator>정진우</dc:creator>
  <cp:lastModifiedBy>Windows 사용자</cp:lastModifiedBy>
  <cp:revision>102</cp:revision>
  <dcterms:created xsi:type="dcterms:W3CDTF">2001-10-30T16:30:08Z</dcterms:created>
  <dcterms:modified xsi:type="dcterms:W3CDTF">2018-05-31T02:53:05Z</dcterms:modified>
</cp:coreProperties>
</file>